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83" r:id="rId3"/>
    <p:sldId id="284" r:id="rId4"/>
    <p:sldId id="280" r:id="rId5"/>
    <p:sldId id="281" r:id="rId6"/>
    <p:sldId id="282" r:id="rId7"/>
    <p:sldId id="285" r:id="rId8"/>
    <p:sldId id="286" r:id="rId9"/>
    <p:sldId id="299" r:id="rId10"/>
    <p:sldId id="298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6" r:id="rId20"/>
    <p:sldId id="297" r:id="rId21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52F0F-9EC2-4AE5-A138-5E4753C9B67E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9CD7C-EECB-467B-8408-5AFACA365F02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493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495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573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836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33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19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049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54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305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1923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012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1"/>
          <p:cNvSpPr txBox="1">
            <a:spLocks noChangeArrowheads="1"/>
          </p:cNvSpPr>
          <p:nvPr/>
        </p:nvSpPr>
        <p:spPr bwMode="auto">
          <a:xfrm>
            <a:off x="898525" y="758825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6019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9825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24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544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104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124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181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422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27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93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15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882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77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64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>Tarkvara arhitektuur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694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Mis muutub järjest olulisemaks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50" indent="0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t-EE" altLang="et-EE" dirty="0" smtClean="0"/>
              <a:t>Saada välise süsteemi andmetele ligi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/>
          </a:p>
          <a:p>
            <a:pPr marL="6350" indent="0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t-EE" altLang="et-EE" dirty="0" smtClean="0"/>
              <a:t>Saada aru, mida need andmed täpselt tähendavad ja kuidas nad on kodeeritud.</a:t>
            </a:r>
            <a:endParaRPr lang="et-EE" altLang="et-EE" dirty="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t-EE" altLang="et-EE" dirty="0"/>
          </a:p>
          <a:p>
            <a:pPr marL="6350" indent="0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t-EE" altLang="et-EE" dirty="0" smtClean="0"/>
              <a:t>Teisendada välise süsteemi andmed meie süsteemi andmeteks  ja vastupidi.</a:t>
            </a:r>
            <a:endParaRPr lang="en-GB" alt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121276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</a:t>
            </a: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0613" y="758826"/>
            <a:ext cx="7848600" cy="5413375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 dirty="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 dirty="0"/>
              <a:t>Compact standalone software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 dirty="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 dirty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 smtClean="0"/>
          </a:p>
        </p:txBody>
      </p:sp>
      <p:sp>
        <p:nvSpPr>
          <p:cNvPr id="66565" name="AutoShape 6"/>
          <p:cNvSpPr>
            <a:spLocks noChangeArrowheads="1"/>
          </p:cNvSpPr>
          <p:nvPr/>
        </p:nvSpPr>
        <p:spPr bwMode="auto">
          <a:xfrm>
            <a:off x="4038600" y="41148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6566" name="Line 7"/>
          <p:cNvSpPr>
            <a:spLocks noChangeShapeType="1"/>
          </p:cNvSpPr>
          <p:nvPr/>
        </p:nvSpPr>
        <p:spPr bwMode="auto">
          <a:xfrm>
            <a:off x="5181600" y="4799014"/>
            <a:ext cx="1828800" cy="1587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66567" name="Group 8"/>
          <p:cNvGrpSpPr>
            <a:grpSpLocks/>
          </p:cNvGrpSpPr>
          <p:nvPr/>
        </p:nvGrpSpPr>
        <p:grpSpPr bwMode="auto">
          <a:xfrm>
            <a:off x="7243764" y="4572000"/>
            <a:ext cx="446087" cy="522288"/>
            <a:chOff x="3603" y="2880"/>
            <a:chExt cx="281" cy="329"/>
          </a:xfrm>
        </p:grpSpPr>
        <p:sp>
          <p:nvSpPr>
            <p:cNvPr id="66568" name="Freeform 9"/>
            <p:cNvSpPr>
              <a:spLocks noChangeArrowheads="1"/>
            </p:cNvSpPr>
            <p:nvPr/>
          </p:nvSpPr>
          <p:spPr bwMode="auto">
            <a:xfrm>
              <a:off x="3603" y="2880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6569" name="Freeform 10"/>
            <p:cNvSpPr>
              <a:spLocks noChangeArrowheads="1"/>
            </p:cNvSpPr>
            <p:nvPr/>
          </p:nvSpPr>
          <p:spPr bwMode="auto">
            <a:xfrm>
              <a:off x="3685" y="2979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6570" name="Freeform 11"/>
            <p:cNvSpPr>
              <a:spLocks noChangeArrowheads="1"/>
            </p:cNvSpPr>
            <p:nvPr/>
          </p:nvSpPr>
          <p:spPr bwMode="auto">
            <a:xfrm>
              <a:off x="3777" y="2979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6571" name="Freeform 12"/>
            <p:cNvSpPr>
              <a:spLocks noChangeArrowheads="1"/>
            </p:cNvSpPr>
            <p:nvPr/>
          </p:nvSpPr>
          <p:spPr bwMode="auto">
            <a:xfrm>
              <a:off x="3668" y="3118"/>
              <a:ext cx="154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</p:spTree>
    <p:extLst>
      <p:ext uri="{BB962C8B-B14F-4D97-AF65-F5344CB8AC3E}">
        <p14:creationId xmlns:p14="http://schemas.microsoft.com/office/powerpoint/2010/main" val="260179146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</a:t>
            </a: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0613" y="758826"/>
            <a:ext cx="7848600" cy="5413375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Classical client-server applications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</p:txBody>
      </p:sp>
      <p:sp>
        <p:nvSpPr>
          <p:cNvPr id="68613" name="AutoShape 6"/>
          <p:cNvSpPr>
            <a:spLocks noChangeArrowheads="1"/>
          </p:cNvSpPr>
          <p:nvPr/>
        </p:nvSpPr>
        <p:spPr bwMode="auto">
          <a:xfrm>
            <a:off x="2667000" y="36576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8614" name="AutoShape 7"/>
          <p:cNvSpPr>
            <a:spLocks noChangeArrowheads="1"/>
          </p:cNvSpPr>
          <p:nvPr/>
        </p:nvSpPr>
        <p:spPr bwMode="auto">
          <a:xfrm>
            <a:off x="4724400" y="41148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8615" name="AutoShape 8"/>
          <p:cNvSpPr>
            <a:spLocks noChangeArrowheads="1"/>
          </p:cNvSpPr>
          <p:nvPr/>
        </p:nvSpPr>
        <p:spPr bwMode="auto">
          <a:xfrm>
            <a:off x="6248400" y="30480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8616" name="Line 9"/>
          <p:cNvSpPr>
            <a:spLocks noChangeShapeType="1"/>
          </p:cNvSpPr>
          <p:nvPr/>
        </p:nvSpPr>
        <p:spPr bwMode="auto">
          <a:xfrm>
            <a:off x="5715000" y="5181600"/>
            <a:ext cx="2133600" cy="4572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68617" name="Group 10"/>
          <p:cNvGrpSpPr>
            <a:grpSpLocks/>
          </p:cNvGrpSpPr>
          <p:nvPr/>
        </p:nvGrpSpPr>
        <p:grpSpPr bwMode="auto">
          <a:xfrm>
            <a:off x="9144000" y="5486400"/>
            <a:ext cx="446088" cy="522288"/>
            <a:chOff x="4800" y="3456"/>
            <a:chExt cx="281" cy="329"/>
          </a:xfrm>
        </p:grpSpPr>
        <p:sp>
          <p:nvSpPr>
            <p:cNvPr id="68638" name="Freeform 11"/>
            <p:cNvSpPr>
              <a:spLocks noChangeArrowheads="1"/>
            </p:cNvSpPr>
            <p:nvPr/>
          </p:nvSpPr>
          <p:spPr bwMode="auto">
            <a:xfrm>
              <a:off x="4800" y="3456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9" name="Freeform 12"/>
            <p:cNvSpPr>
              <a:spLocks noChangeArrowheads="1"/>
            </p:cNvSpPr>
            <p:nvPr/>
          </p:nvSpPr>
          <p:spPr bwMode="auto">
            <a:xfrm>
              <a:off x="4882" y="3555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40" name="Freeform 13"/>
            <p:cNvSpPr>
              <a:spLocks noChangeArrowheads="1"/>
            </p:cNvSpPr>
            <p:nvPr/>
          </p:nvSpPr>
          <p:spPr bwMode="auto">
            <a:xfrm>
              <a:off x="4974" y="3555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41" name="Freeform 14"/>
            <p:cNvSpPr>
              <a:spLocks noChangeArrowheads="1"/>
            </p:cNvSpPr>
            <p:nvPr/>
          </p:nvSpPr>
          <p:spPr bwMode="auto">
            <a:xfrm>
              <a:off x="4865" y="3694"/>
              <a:ext cx="154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pic>
        <p:nvPicPr>
          <p:cNvPr id="68618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1" y="54102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619" name="Line 16"/>
          <p:cNvSpPr>
            <a:spLocks noChangeShapeType="1"/>
          </p:cNvSpPr>
          <p:nvPr/>
        </p:nvSpPr>
        <p:spPr bwMode="auto">
          <a:xfrm>
            <a:off x="8458200" y="5791200"/>
            <a:ext cx="609600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68620" name="Group 17"/>
          <p:cNvGrpSpPr>
            <a:grpSpLocks/>
          </p:cNvGrpSpPr>
          <p:nvPr/>
        </p:nvGrpSpPr>
        <p:grpSpPr bwMode="auto">
          <a:xfrm>
            <a:off x="8075614" y="3351214"/>
            <a:ext cx="447675" cy="523875"/>
            <a:chOff x="4127" y="2111"/>
            <a:chExt cx="282" cy="330"/>
          </a:xfrm>
        </p:grpSpPr>
        <p:sp>
          <p:nvSpPr>
            <p:cNvPr id="68634" name="Freeform 18"/>
            <p:cNvSpPr>
              <a:spLocks noChangeArrowheads="1"/>
            </p:cNvSpPr>
            <p:nvPr/>
          </p:nvSpPr>
          <p:spPr bwMode="auto">
            <a:xfrm>
              <a:off x="4127" y="2111"/>
              <a:ext cx="282" cy="330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5" name="Freeform 19"/>
            <p:cNvSpPr>
              <a:spLocks noChangeArrowheads="1"/>
            </p:cNvSpPr>
            <p:nvPr/>
          </p:nvSpPr>
          <p:spPr bwMode="auto">
            <a:xfrm>
              <a:off x="4210" y="221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6" name="Freeform 20"/>
            <p:cNvSpPr>
              <a:spLocks noChangeArrowheads="1"/>
            </p:cNvSpPr>
            <p:nvPr/>
          </p:nvSpPr>
          <p:spPr bwMode="auto">
            <a:xfrm>
              <a:off x="4302" y="221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7" name="Freeform 21"/>
            <p:cNvSpPr>
              <a:spLocks noChangeArrowheads="1"/>
            </p:cNvSpPr>
            <p:nvPr/>
          </p:nvSpPr>
          <p:spPr bwMode="auto">
            <a:xfrm>
              <a:off x="4193" y="235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sp>
        <p:nvSpPr>
          <p:cNvPr id="68621" name="Line 22"/>
          <p:cNvSpPr>
            <a:spLocks noChangeShapeType="1"/>
          </p:cNvSpPr>
          <p:nvPr/>
        </p:nvSpPr>
        <p:spPr bwMode="auto">
          <a:xfrm flipV="1">
            <a:off x="5791200" y="4710114"/>
            <a:ext cx="2438400" cy="2571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pic>
        <p:nvPicPr>
          <p:cNvPr id="68622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1" y="44958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623" name="Line 24"/>
          <p:cNvSpPr>
            <a:spLocks noChangeShapeType="1"/>
          </p:cNvSpPr>
          <p:nvPr/>
        </p:nvSpPr>
        <p:spPr bwMode="auto">
          <a:xfrm>
            <a:off x="8839200" y="4724400"/>
            <a:ext cx="609600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68624" name="Group 25"/>
          <p:cNvGrpSpPr>
            <a:grpSpLocks/>
          </p:cNvGrpSpPr>
          <p:nvPr/>
        </p:nvGrpSpPr>
        <p:grpSpPr bwMode="auto">
          <a:xfrm>
            <a:off x="9601200" y="4419600"/>
            <a:ext cx="446088" cy="522288"/>
            <a:chOff x="5088" y="2784"/>
            <a:chExt cx="281" cy="329"/>
          </a:xfrm>
        </p:grpSpPr>
        <p:sp>
          <p:nvSpPr>
            <p:cNvPr id="68630" name="Freeform 26"/>
            <p:cNvSpPr>
              <a:spLocks noChangeArrowheads="1"/>
            </p:cNvSpPr>
            <p:nvPr/>
          </p:nvSpPr>
          <p:spPr bwMode="auto">
            <a:xfrm>
              <a:off x="5088" y="2784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1" name="Freeform 27"/>
            <p:cNvSpPr>
              <a:spLocks noChangeArrowheads="1"/>
            </p:cNvSpPr>
            <p:nvPr/>
          </p:nvSpPr>
          <p:spPr bwMode="auto">
            <a:xfrm>
              <a:off x="5170" y="2883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2" name="Freeform 28"/>
            <p:cNvSpPr>
              <a:spLocks noChangeArrowheads="1"/>
            </p:cNvSpPr>
            <p:nvPr/>
          </p:nvSpPr>
          <p:spPr bwMode="auto">
            <a:xfrm>
              <a:off x="5262" y="2883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68633" name="Freeform 29"/>
            <p:cNvSpPr>
              <a:spLocks noChangeArrowheads="1"/>
            </p:cNvSpPr>
            <p:nvPr/>
          </p:nvSpPr>
          <p:spPr bwMode="auto">
            <a:xfrm>
              <a:off x="5153" y="3022"/>
              <a:ext cx="154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sp>
        <p:nvSpPr>
          <p:cNvPr id="68625" name="Line 30"/>
          <p:cNvSpPr>
            <a:spLocks noChangeShapeType="1"/>
          </p:cNvSpPr>
          <p:nvPr/>
        </p:nvSpPr>
        <p:spPr bwMode="auto">
          <a:xfrm>
            <a:off x="7239000" y="3657600"/>
            <a:ext cx="762000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68626" name="Line 31"/>
          <p:cNvSpPr>
            <a:spLocks noChangeShapeType="1"/>
          </p:cNvSpPr>
          <p:nvPr/>
        </p:nvSpPr>
        <p:spPr bwMode="auto">
          <a:xfrm flipV="1">
            <a:off x="5791200" y="4022726"/>
            <a:ext cx="381000" cy="4095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68627" name="Line 32"/>
          <p:cNvSpPr>
            <a:spLocks noChangeShapeType="1"/>
          </p:cNvSpPr>
          <p:nvPr/>
        </p:nvSpPr>
        <p:spPr bwMode="auto">
          <a:xfrm>
            <a:off x="3886200" y="4343400"/>
            <a:ext cx="685800" cy="3810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68628" name="Line 33"/>
          <p:cNvSpPr>
            <a:spLocks noChangeShapeType="1"/>
          </p:cNvSpPr>
          <p:nvPr/>
        </p:nvSpPr>
        <p:spPr bwMode="auto">
          <a:xfrm flipV="1">
            <a:off x="4267200" y="5319714"/>
            <a:ext cx="533400" cy="561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68629" name="AutoShape 34"/>
          <p:cNvSpPr>
            <a:spLocks noChangeArrowheads="1"/>
          </p:cNvSpPr>
          <p:nvPr/>
        </p:nvSpPr>
        <p:spPr bwMode="auto">
          <a:xfrm>
            <a:off x="3276600" y="53340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313374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 : similarities to I</a:t>
            </a: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5" y="758825"/>
            <a:ext cx="7848600" cy="5410200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All applications controlled by the developer: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located in one machine or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distributed in the machines of the company/client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</p:txBody>
      </p:sp>
      <p:sp>
        <p:nvSpPr>
          <p:cNvPr id="70661" name="AutoShape 6"/>
          <p:cNvSpPr>
            <a:spLocks noChangeArrowheads="1"/>
          </p:cNvSpPr>
          <p:nvPr/>
        </p:nvSpPr>
        <p:spPr bwMode="auto">
          <a:xfrm>
            <a:off x="2667000" y="36576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0662" name="AutoShape 7"/>
          <p:cNvSpPr>
            <a:spLocks noChangeArrowheads="1"/>
          </p:cNvSpPr>
          <p:nvPr/>
        </p:nvSpPr>
        <p:spPr bwMode="auto">
          <a:xfrm>
            <a:off x="4724400" y="41148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0663" name="AutoShape 8"/>
          <p:cNvSpPr>
            <a:spLocks noChangeArrowheads="1"/>
          </p:cNvSpPr>
          <p:nvPr/>
        </p:nvSpPr>
        <p:spPr bwMode="auto">
          <a:xfrm>
            <a:off x="6248400" y="30480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0664" name="Line 9"/>
          <p:cNvSpPr>
            <a:spLocks noChangeShapeType="1"/>
          </p:cNvSpPr>
          <p:nvPr/>
        </p:nvSpPr>
        <p:spPr bwMode="auto">
          <a:xfrm>
            <a:off x="5715000" y="5181600"/>
            <a:ext cx="2133600" cy="4572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70665" name="Group 10"/>
          <p:cNvGrpSpPr>
            <a:grpSpLocks/>
          </p:cNvGrpSpPr>
          <p:nvPr/>
        </p:nvGrpSpPr>
        <p:grpSpPr bwMode="auto">
          <a:xfrm>
            <a:off x="9144000" y="5486400"/>
            <a:ext cx="446088" cy="522288"/>
            <a:chOff x="4800" y="3456"/>
            <a:chExt cx="281" cy="329"/>
          </a:xfrm>
        </p:grpSpPr>
        <p:sp>
          <p:nvSpPr>
            <p:cNvPr id="70687" name="Freeform 11"/>
            <p:cNvSpPr>
              <a:spLocks noChangeArrowheads="1"/>
            </p:cNvSpPr>
            <p:nvPr/>
          </p:nvSpPr>
          <p:spPr bwMode="auto">
            <a:xfrm>
              <a:off x="4800" y="3456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8" name="Freeform 12"/>
            <p:cNvSpPr>
              <a:spLocks noChangeArrowheads="1"/>
            </p:cNvSpPr>
            <p:nvPr/>
          </p:nvSpPr>
          <p:spPr bwMode="auto">
            <a:xfrm>
              <a:off x="4881" y="3554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9" name="Freeform 13"/>
            <p:cNvSpPr>
              <a:spLocks noChangeArrowheads="1"/>
            </p:cNvSpPr>
            <p:nvPr/>
          </p:nvSpPr>
          <p:spPr bwMode="auto">
            <a:xfrm>
              <a:off x="4974" y="3554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90" name="Freeform 14"/>
            <p:cNvSpPr>
              <a:spLocks noChangeArrowheads="1"/>
            </p:cNvSpPr>
            <p:nvPr/>
          </p:nvSpPr>
          <p:spPr bwMode="auto">
            <a:xfrm>
              <a:off x="4864" y="3694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pic>
        <p:nvPicPr>
          <p:cNvPr id="70666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1" y="54102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67" name="Line 16"/>
          <p:cNvSpPr>
            <a:spLocks noChangeShapeType="1"/>
          </p:cNvSpPr>
          <p:nvPr/>
        </p:nvSpPr>
        <p:spPr bwMode="auto">
          <a:xfrm>
            <a:off x="8458200" y="5791200"/>
            <a:ext cx="609600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70668" name="Group 17"/>
          <p:cNvGrpSpPr>
            <a:grpSpLocks/>
          </p:cNvGrpSpPr>
          <p:nvPr/>
        </p:nvGrpSpPr>
        <p:grpSpPr bwMode="auto">
          <a:xfrm>
            <a:off x="8075614" y="3351214"/>
            <a:ext cx="447675" cy="523875"/>
            <a:chOff x="4127" y="2111"/>
            <a:chExt cx="282" cy="330"/>
          </a:xfrm>
        </p:grpSpPr>
        <p:sp>
          <p:nvSpPr>
            <p:cNvPr id="70683" name="Freeform 18"/>
            <p:cNvSpPr>
              <a:spLocks noChangeArrowheads="1"/>
            </p:cNvSpPr>
            <p:nvPr/>
          </p:nvSpPr>
          <p:spPr bwMode="auto">
            <a:xfrm>
              <a:off x="4127" y="2111"/>
              <a:ext cx="282" cy="330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4" name="Freeform 19"/>
            <p:cNvSpPr>
              <a:spLocks noChangeArrowheads="1"/>
            </p:cNvSpPr>
            <p:nvPr/>
          </p:nvSpPr>
          <p:spPr bwMode="auto">
            <a:xfrm>
              <a:off x="4209" y="2210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5" name="Freeform 20"/>
            <p:cNvSpPr>
              <a:spLocks noChangeArrowheads="1"/>
            </p:cNvSpPr>
            <p:nvPr/>
          </p:nvSpPr>
          <p:spPr bwMode="auto">
            <a:xfrm>
              <a:off x="4302" y="2210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6" name="Freeform 21"/>
            <p:cNvSpPr>
              <a:spLocks noChangeArrowheads="1"/>
            </p:cNvSpPr>
            <p:nvPr/>
          </p:nvSpPr>
          <p:spPr bwMode="auto">
            <a:xfrm>
              <a:off x="4192" y="235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sp>
        <p:nvSpPr>
          <p:cNvPr id="70669" name="Line 22"/>
          <p:cNvSpPr>
            <a:spLocks noChangeShapeType="1"/>
          </p:cNvSpPr>
          <p:nvPr/>
        </p:nvSpPr>
        <p:spPr bwMode="auto">
          <a:xfrm flipV="1">
            <a:off x="5791200" y="4706939"/>
            <a:ext cx="2438400" cy="2571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pic>
        <p:nvPicPr>
          <p:cNvPr id="70670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1" y="44958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0671" name="Line 24"/>
          <p:cNvSpPr>
            <a:spLocks noChangeShapeType="1"/>
          </p:cNvSpPr>
          <p:nvPr/>
        </p:nvSpPr>
        <p:spPr bwMode="auto">
          <a:xfrm>
            <a:off x="8839200" y="4724400"/>
            <a:ext cx="609600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70672" name="Group 25"/>
          <p:cNvGrpSpPr>
            <a:grpSpLocks/>
          </p:cNvGrpSpPr>
          <p:nvPr/>
        </p:nvGrpSpPr>
        <p:grpSpPr bwMode="auto">
          <a:xfrm>
            <a:off x="9601200" y="4419600"/>
            <a:ext cx="446088" cy="522288"/>
            <a:chOff x="5088" y="2784"/>
            <a:chExt cx="281" cy="329"/>
          </a:xfrm>
        </p:grpSpPr>
        <p:sp>
          <p:nvSpPr>
            <p:cNvPr id="70679" name="Freeform 26"/>
            <p:cNvSpPr>
              <a:spLocks noChangeArrowheads="1"/>
            </p:cNvSpPr>
            <p:nvPr/>
          </p:nvSpPr>
          <p:spPr bwMode="auto">
            <a:xfrm>
              <a:off x="5088" y="2784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0" name="Freeform 27"/>
            <p:cNvSpPr>
              <a:spLocks noChangeArrowheads="1"/>
            </p:cNvSpPr>
            <p:nvPr/>
          </p:nvSpPr>
          <p:spPr bwMode="auto">
            <a:xfrm>
              <a:off x="5169" y="2883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1" name="Freeform 28"/>
            <p:cNvSpPr>
              <a:spLocks noChangeArrowheads="1"/>
            </p:cNvSpPr>
            <p:nvPr/>
          </p:nvSpPr>
          <p:spPr bwMode="auto">
            <a:xfrm>
              <a:off x="5262" y="2883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0682" name="Freeform 29"/>
            <p:cNvSpPr>
              <a:spLocks noChangeArrowheads="1"/>
            </p:cNvSpPr>
            <p:nvPr/>
          </p:nvSpPr>
          <p:spPr bwMode="auto">
            <a:xfrm>
              <a:off x="5152" y="3022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sp>
        <p:nvSpPr>
          <p:cNvPr id="70673" name="Line 30"/>
          <p:cNvSpPr>
            <a:spLocks noChangeShapeType="1"/>
          </p:cNvSpPr>
          <p:nvPr/>
        </p:nvSpPr>
        <p:spPr bwMode="auto">
          <a:xfrm>
            <a:off x="7239000" y="3657600"/>
            <a:ext cx="762000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0674" name="Line 31"/>
          <p:cNvSpPr>
            <a:spLocks noChangeShapeType="1"/>
          </p:cNvSpPr>
          <p:nvPr/>
        </p:nvSpPr>
        <p:spPr bwMode="auto">
          <a:xfrm flipV="1">
            <a:off x="5791200" y="4022726"/>
            <a:ext cx="381000" cy="4095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0675" name="Line 32"/>
          <p:cNvSpPr>
            <a:spLocks noChangeShapeType="1"/>
          </p:cNvSpPr>
          <p:nvPr/>
        </p:nvSpPr>
        <p:spPr bwMode="auto">
          <a:xfrm>
            <a:off x="3886200" y="4343400"/>
            <a:ext cx="685800" cy="3810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0676" name="Line 33"/>
          <p:cNvSpPr>
            <a:spLocks noChangeShapeType="1"/>
          </p:cNvSpPr>
          <p:nvPr/>
        </p:nvSpPr>
        <p:spPr bwMode="auto">
          <a:xfrm flipV="1">
            <a:off x="4267200" y="5319714"/>
            <a:ext cx="533400" cy="561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0677" name="AutoShape 34"/>
          <p:cNvSpPr>
            <a:spLocks noChangeArrowheads="1"/>
          </p:cNvSpPr>
          <p:nvPr/>
        </p:nvSpPr>
        <p:spPr bwMode="auto">
          <a:xfrm>
            <a:off x="3276600" y="5334000"/>
            <a:ext cx="914400" cy="1219200"/>
          </a:xfrm>
          <a:prstGeom prst="can">
            <a:avLst>
              <a:gd name="adj" fmla="val 33333"/>
            </a:avLst>
          </a:prstGeom>
          <a:solidFill>
            <a:srgbClr val="00B8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0678" name="Freeform 35"/>
          <p:cNvSpPr>
            <a:spLocks noChangeArrowheads="1"/>
          </p:cNvSpPr>
          <p:nvPr/>
        </p:nvSpPr>
        <p:spPr bwMode="auto">
          <a:xfrm>
            <a:off x="2216150" y="2835276"/>
            <a:ext cx="5538788" cy="3878263"/>
          </a:xfrm>
          <a:custGeom>
            <a:avLst/>
            <a:gdLst>
              <a:gd name="T0" fmla="*/ 2147483646 w 3489"/>
              <a:gd name="T1" fmla="*/ 2147483646 h 2443"/>
              <a:gd name="T2" fmla="*/ 2147483646 w 3489"/>
              <a:gd name="T3" fmla="*/ 2147483646 h 2443"/>
              <a:gd name="T4" fmla="*/ 0 w 3489"/>
              <a:gd name="T5" fmla="*/ 2147483646 h 2443"/>
              <a:gd name="T6" fmla="*/ 2147483646 w 3489"/>
              <a:gd name="T7" fmla="*/ 2147483646 h 2443"/>
              <a:gd name="T8" fmla="*/ 2147483646 w 3489"/>
              <a:gd name="T9" fmla="*/ 2147483646 h 2443"/>
              <a:gd name="T10" fmla="*/ 2147483646 w 3489"/>
              <a:gd name="T11" fmla="*/ 2147483646 h 2443"/>
              <a:gd name="T12" fmla="*/ 2147483646 w 3489"/>
              <a:gd name="T13" fmla="*/ 2147483646 h 2443"/>
              <a:gd name="T14" fmla="*/ 2147483646 w 3489"/>
              <a:gd name="T15" fmla="*/ 2147483646 h 2443"/>
              <a:gd name="T16" fmla="*/ 2147483646 w 3489"/>
              <a:gd name="T17" fmla="*/ 2147483646 h 2443"/>
              <a:gd name="T18" fmla="*/ 2147483646 w 3489"/>
              <a:gd name="T19" fmla="*/ 2147483646 h 2443"/>
              <a:gd name="T20" fmla="*/ 2147483646 w 3489"/>
              <a:gd name="T21" fmla="*/ 2147483646 h 2443"/>
              <a:gd name="T22" fmla="*/ 2147483646 w 3489"/>
              <a:gd name="T23" fmla="*/ 2147483646 h 2443"/>
              <a:gd name="T24" fmla="*/ 2147483646 w 3489"/>
              <a:gd name="T25" fmla="*/ 2147483646 h 2443"/>
              <a:gd name="T26" fmla="*/ 2147483646 w 3489"/>
              <a:gd name="T27" fmla="*/ 2147483646 h 2443"/>
              <a:gd name="T28" fmla="*/ 2147483646 w 3489"/>
              <a:gd name="T29" fmla="*/ 2147483646 h 2443"/>
              <a:gd name="T30" fmla="*/ 2147483646 w 3489"/>
              <a:gd name="T31" fmla="*/ 2147483646 h 2443"/>
              <a:gd name="T32" fmla="*/ 2147483646 w 3489"/>
              <a:gd name="T33" fmla="*/ 2147483646 h 2443"/>
              <a:gd name="T34" fmla="*/ 2147483646 w 3489"/>
              <a:gd name="T35" fmla="*/ 2147483646 h 2443"/>
              <a:gd name="T36" fmla="*/ 2147483646 w 3489"/>
              <a:gd name="T37" fmla="*/ 2147483646 h 2443"/>
              <a:gd name="T38" fmla="*/ 2147483646 w 3489"/>
              <a:gd name="T39" fmla="*/ 2147483646 h 2443"/>
              <a:gd name="T40" fmla="*/ 2147483646 w 3489"/>
              <a:gd name="T41" fmla="*/ 2147483646 h 2443"/>
              <a:gd name="T42" fmla="*/ 2147483646 w 3489"/>
              <a:gd name="T43" fmla="*/ 2147483646 h 2443"/>
              <a:gd name="T44" fmla="*/ 2147483646 w 3489"/>
              <a:gd name="T45" fmla="*/ 2147483646 h 2443"/>
              <a:gd name="T46" fmla="*/ 2147483646 w 3489"/>
              <a:gd name="T47" fmla="*/ 2147483646 h 2443"/>
              <a:gd name="T48" fmla="*/ 2147483646 w 3489"/>
              <a:gd name="T49" fmla="*/ 2147483646 h 2443"/>
              <a:gd name="T50" fmla="*/ 2147483646 w 3489"/>
              <a:gd name="T51" fmla="*/ 2147483646 h 2443"/>
              <a:gd name="T52" fmla="*/ 2147483646 w 3489"/>
              <a:gd name="T53" fmla="*/ 2147483646 h 2443"/>
              <a:gd name="T54" fmla="*/ 2147483646 w 3489"/>
              <a:gd name="T55" fmla="*/ 2147483646 h 2443"/>
              <a:gd name="T56" fmla="*/ 2147483646 w 3489"/>
              <a:gd name="T57" fmla="*/ 2147483646 h 2443"/>
              <a:gd name="T58" fmla="*/ 2147483646 w 3489"/>
              <a:gd name="T59" fmla="*/ 2147483646 h 2443"/>
              <a:gd name="T60" fmla="*/ 2147483646 w 3489"/>
              <a:gd name="T61" fmla="*/ 2147483646 h 2443"/>
              <a:gd name="T62" fmla="*/ 2147483646 w 3489"/>
              <a:gd name="T63" fmla="*/ 2147483646 h 2443"/>
              <a:gd name="T64" fmla="*/ 2147483646 w 3489"/>
              <a:gd name="T65" fmla="*/ 2147483646 h 2443"/>
              <a:gd name="T66" fmla="*/ 2147483646 w 3489"/>
              <a:gd name="T67" fmla="*/ 2147483646 h 2443"/>
              <a:gd name="T68" fmla="*/ 2147483646 w 3489"/>
              <a:gd name="T69" fmla="*/ 2147483646 h 2443"/>
              <a:gd name="T70" fmla="*/ 2147483646 w 3489"/>
              <a:gd name="T71" fmla="*/ 2147483646 h 2443"/>
              <a:gd name="T72" fmla="*/ 2147483646 w 3489"/>
              <a:gd name="T73" fmla="*/ 2147483646 h 2443"/>
              <a:gd name="T74" fmla="*/ 2147483646 w 3489"/>
              <a:gd name="T75" fmla="*/ 2147483646 h 2443"/>
              <a:gd name="T76" fmla="*/ 2147483646 w 3489"/>
              <a:gd name="T77" fmla="*/ 0 h 2443"/>
              <a:gd name="T78" fmla="*/ 2147483646 w 3489"/>
              <a:gd name="T79" fmla="*/ 2147483646 h 2443"/>
              <a:gd name="T80" fmla="*/ 2147483646 w 3489"/>
              <a:gd name="T81" fmla="*/ 2147483646 h 244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3489" h="2443">
                <a:moveTo>
                  <a:pt x="387" y="24"/>
                </a:moveTo>
                <a:cubicBezTo>
                  <a:pt x="263" y="46"/>
                  <a:pt x="151" y="98"/>
                  <a:pt x="49" y="172"/>
                </a:cubicBezTo>
                <a:cubicBezTo>
                  <a:pt x="27" y="218"/>
                  <a:pt x="12" y="263"/>
                  <a:pt x="0" y="312"/>
                </a:cubicBezTo>
                <a:cubicBezTo>
                  <a:pt x="13" y="441"/>
                  <a:pt x="19" y="570"/>
                  <a:pt x="33" y="699"/>
                </a:cubicBezTo>
                <a:cubicBezTo>
                  <a:pt x="38" y="943"/>
                  <a:pt x="39" y="1187"/>
                  <a:pt x="49" y="1431"/>
                </a:cubicBezTo>
                <a:cubicBezTo>
                  <a:pt x="50" y="1455"/>
                  <a:pt x="72" y="1492"/>
                  <a:pt x="82" y="1514"/>
                </a:cubicBezTo>
                <a:cubicBezTo>
                  <a:pt x="91" y="1535"/>
                  <a:pt x="115" y="1611"/>
                  <a:pt x="115" y="1612"/>
                </a:cubicBezTo>
                <a:cubicBezTo>
                  <a:pt x="143" y="1699"/>
                  <a:pt x="226" y="1762"/>
                  <a:pt x="255" y="1851"/>
                </a:cubicBezTo>
                <a:cubicBezTo>
                  <a:pt x="258" y="1914"/>
                  <a:pt x="256" y="1977"/>
                  <a:pt x="263" y="2040"/>
                </a:cubicBezTo>
                <a:cubicBezTo>
                  <a:pt x="268" y="2088"/>
                  <a:pt x="278" y="2070"/>
                  <a:pt x="296" y="2098"/>
                </a:cubicBezTo>
                <a:cubicBezTo>
                  <a:pt x="337" y="2161"/>
                  <a:pt x="370" y="2200"/>
                  <a:pt x="444" y="2230"/>
                </a:cubicBezTo>
                <a:cubicBezTo>
                  <a:pt x="485" y="2269"/>
                  <a:pt x="454" y="2243"/>
                  <a:pt x="551" y="2287"/>
                </a:cubicBezTo>
                <a:cubicBezTo>
                  <a:pt x="630" y="2323"/>
                  <a:pt x="721" y="2349"/>
                  <a:pt x="807" y="2361"/>
                </a:cubicBezTo>
                <a:cubicBezTo>
                  <a:pt x="857" y="2387"/>
                  <a:pt x="911" y="2392"/>
                  <a:pt x="963" y="2411"/>
                </a:cubicBezTo>
                <a:cubicBezTo>
                  <a:pt x="974" y="2415"/>
                  <a:pt x="984" y="2424"/>
                  <a:pt x="996" y="2427"/>
                </a:cubicBezTo>
                <a:cubicBezTo>
                  <a:pt x="1023" y="2434"/>
                  <a:pt x="1078" y="2443"/>
                  <a:pt x="1078" y="2443"/>
                </a:cubicBezTo>
                <a:cubicBezTo>
                  <a:pt x="1221" y="2432"/>
                  <a:pt x="1354" y="2402"/>
                  <a:pt x="1498" y="2386"/>
                </a:cubicBezTo>
                <a:cubicBezTo>
                  <a:pt x="1538" y="2373"/>
                  <a:pt x="1574" y="2351"/>
                  <a:pt x="1613" y="2337"/>
                </a:cubicBezTo>
                <a:cubicBezTo>
                  <a:pt x="1768" y="2280"/>
                  <a:pt x="1930" y="2221"/>
                  <a:pt x="2090" y="2180"/>
                </a:cubicBezTo>
                <a:cubicBezTo>
                  <a:pt x="2182" y="2120"/>
                  <a:pt x="2096" y="2169"/>
                  <a:pt x="2197" y="2131"/>
                </a:cubicBezTo>
                <a:cubicBezTo>
                  <a:pt x="2370" y="2066"/>
                  <a:pt x="2546" y="2006"/>
                  <a:pt x="2716" y="1933"/>
                </a:cubicBezTo>
                <a:cubicBezTo>
                  <a:pt x="2741" y="1908"/>
                  <a:pt x="2769" y="1887"/>
                  <a:pt x="2790" y="1859"/>
                </a:cubicBezTo>
                <a:cubicBezTo>
                  <a:pt x="2806" y="1837"/>
                  <a:pt x="2819" y="1812"/>
                  <a:pt x="2839" y="1793"/>
                </a:cubicBezTo>
                <a:cubicBezTo>
                  <a:pt x="2861" y="1771"/>
                  <a:pt x="2905" y="1728"/>
                  <a:pt x="2905" y="1728"/>
                </a:cubicBezTo>
                <a:cubicBezTo>
                  <a:pt x="2938" y="1659"/>
                  <a:pt x="2902" y="1729"/>
                  <a:pt x="2971" y="1629"/>
                </a:cubicBezTo>
                <a:cubicBezTo>
                  <a:pt x="2997" y="1592"/>
                  <a:pt x="3009" y="1551"/>
                  <a:pt x="3036" y="1514"/>
                </a:cubicBezTo>
                <a:cubicBezTo>
                  <a:pt x="3042" y="1484"/>
                  <a:pt x="3047" y="1453"/>
                  <a:pt x="3053" y="1423"/>
                </a:cubicBezTo>
                <a:cubicBezTo>
                  <a:pt x="3059" y="1391"/>
                  <a:pt x="3092" y="1372"/>
                  <a:pt x="3111" y="1349"/>
                </a:cubicBezTo>
                <a:cubicBezTo>
                  <a:pt x="3151" y="1301"/>
                  <a:pt x="3193" y="1249"/>
                  <a:pt x="3242" y="1209"/>
                </a:cubicBezTo>
                <a:cubicBezTo>
                  <a:pt x="3278" y="1180"/>
                  <a:pt x="3317" y="1159"/>
                  <a:pt x="3349" y="1127"/>
                </a:cubicBezTo>
                <a:cubicBezTo>
                  <a:pt x="3370" y="1061"/>
                  <a:pt x="3390" y="994"/>
                  <a:pt x="3415" y="929"/>
                </a:cubicBezTo>
                <a:cubicBezTo>
                  <a:pt x="3424" y="905"/>
                  <a:pt x="3440" y="855"/>
                  <a:pt x="3440" y="855"/>
                </a:cubicBezTo>
                <a:cubicBezTo>
                  <a:pt x="3446" y="758"/>
                  <a:pt x="3453" y="655"/>
                  <a:pt x="3464" y="559"/>
                </a:cubicBezTo>
                <a:cubicBezTo>
                  <a:pt x="3468" y="528"/>
                  <a:pt x="3489" y="469"/>
                  <a:pt x="3489" y="469"/>
                </a:cubicBezTo>
                <a:cubicBezTo>
                  <a:pt x="3466" y="337"/>
                  <a:pt x="3410" y="209"/>
                  <a:pt x="3267" y="181"/>
                </a:cubicBezTo>
                <a:cubicBezTo>
                  <a:pt x="3236" y="166"/>
                  <a:pt x="3209" y="142"/>
                  <a:pt x="3176" y="131"/>
                </a:cubicBezTo>
                <a:cubicBezTo>
                  <a:pt x="3160" y="126"/>
                  <a:pt x="3143" y="127"/>
                  <a:pt x="3127" y="123"/>
                </a:cubicBezTo>
                <a:cubicBezTo>
                  <a:pt x="3048" y="101"/>
                  <a:pt x="2974" y="68"/>
                  <a:pt x="2897" y="41"/>
                </a:cubicBezTo>
                <a:cubicBezTo>
                  <a:pt x="2842" y="21"/>
                  <a:pt x="2781" y="12"/>
                  <a:pt x="2724" y="0"/>
                </a:cubicBezTo>
                <a:cubicBezTo>
                  <a:pt x="2122" y="8"/>
                  <a:pt x="1525" y="31"/>
                  <a:pt x="922" y="41"/>
                </a:cubicBezTo>
                <a:cubicBezTo>
                  <a:pt x="391" y="33"/>
                  <a:pt x="512" y="164"/>
                  <a:pt x="387" y="24"/>
                </a:cubicBezTo>
                <a:close/>
              </a:path>
            </a:pathLst>
          </a:custGeom>
          <a:solidFill>
            <a:srgbClr val="FFFF99">
              <a:alpha val="50195"/>
            </a:srgbClr>
          </a:solidFill>
          <a:ln w="28440">
            <a:solidFill>
              <a:srgbClr val="00008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0791627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III</a:t>
            </a:r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5" y="758825"/>
            <a:ext cx="7848600" cy="5410200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Applications not controlled by the developer: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you only have access to them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system functions like a society of applications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</p:txBody>
      </p:sp>
      <p:grpSp>
        <p:nvGrpSpPr>
          <p:cNvPr id="72709" name="Group 6"/>
          <p:cNvGrpSpPr>
            <a:grpSpLocks/>
          </p:cNvGrpSpPr>
          <p:nvPr/>
        </p:nvGrpSpPr>
        <p:grpSpPr bwMode="auto">
          <a:xfrm>
            <a:off x="8229600" y="2438400"/>
            <a:ext cx="1746250" cy="1289050"/>
            <a:chOff x="4224" y="1536"/>
            <a:chExt cx="1100" cy="812"/>
          </a:xfrm>
        </p:grpSpPr>
        <p:sp>
          <p:nvSpPr>
            <p:cNvPr id="72778" name="AutoShape 7"/>
            <p:cNvSpPr>
              <a:spLocks noChangeArrowheads="1"/>
            </p:cNvSpPr>
            <p:nvPr/>
          </p:nvSpPr>
          <p:spPr bwMode="auto">
            <a:xfrm>
              <a:off x="4314" y="1709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79" name="AutoShape 8"/>
            <p:cNvSpPr>
              <a:spLocks noChangeArrowheads="1"/>
            </p:cNvSpPr>
            <p:nvPr/>
          </p:nvSpPr>
          <p:spPr bwMode="auto">
            <a:xfrm>
              <a:off x="4724" y="1805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80" name="AutoShape 9"/>
            <p:cNvSpPr>
              <a:spLocks noChangeArrowheads="1"/>
            </p:cNvSpPr>
            <p:nvPr/>
          </p:nvSpPr>
          <p:spPr bwMode="auto">
            <a:xfrm>
              <a:off x="5028" y="1581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81" name="AutoShape 10"/>
            <p:cNvSpPr>
              <a:spLocks noChangeArrowheads="1"/>
            </p:cNvSpPr>
            <p:nvPr/>
          </p:nvSpPr>
          <p:spPr bwMode="auto">
            <a:xfrm>
              <a:off x="4435" y="2062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82" name="Line 11"/>
            <p:cNvSpPr>
              <a:spLocks noChangeShapeType="1"/>
            </p:cNvSpPr>
            <p:nvPr/>
          </p:nvSpPr>
          <p:spPr bwMode="auto">
            <a:xfrm flipV="1">
              <a:off x="4937" y="1780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83" name="Line 12"/>
            <p:cNvSpPr>
              <a:spLocks noChangeShapeType="1"/>
            </p:cNvSpPr>
            <p:nvPr/>
          </p:nvSpPr>
          <p:spPr bwMode="auto">
            <a:xfrm>
              <a:off x="4557" y="1853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84" name="Line 13"/>
            <p:cNvSpPr>
              <a:spLocks noChangeShapeType="1"/>
            </p:cNvSpPr>
            <p:nvPr/>
          </p:nvSpPr>
          <p:spPr bwMode="auto">
            <a:xfrm flipV="1">
              <a:off x="4633" y="2053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85" name="Freeform 14"/>
            <p:cNvSpPr>
              <a:spLocks noChangeArrowheads="1"/>
            </p:cNvSpPr>
            <p:nvPr/>
          </p:nvSpPr>
          <p:spPr bwMode="auto">
            <a:xfrm>
              <a:off x="4224" y="1536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72710" name="Group 15"/>
          <p:cNvGrpSpPr>
            <a:grpSpLocks/>
          </p:cNvGrpSpPr>
          <p:nvPr/>
        </p:nvGrpSpPr>
        <p:grpSpPr bwMode="auto">
          <a:xfrm>
            <a:off x="2057400" y="3124200"/>
            <a:ext cx="1746250" cy="1289050"/>
            <a:chOff x="336" y="1968"/>
            <a:chExt cx="1100" cy="812"/>
          </a:xfrm>
        </p:grpSpPr>
        <p:sp>
          <p:nvSpPr>
            <p:cNvPr id="72770" name="AutoShape 16"/>
            <p:cNvSpPr>
              <a:spLocks noChangeArrowheads="1"/>
            </p:cNvSpPr>
            <p:nvPr/>
          </p:nvSpPr>
          <p:spPr bwMode="auto">
            <a:xfrm>
              <a:off x="426" y="2141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71" name="AutoShape 17"/>
            <p:cNvSpPr>
              <a:spLocks noChangeArrowheads="1"/>
            </p:cNvSpPr>
            <p:nvPr/>
          </p:nvSpPr>
          <p:spPr bwMode="auto">
            <a:xfrm>
              <a:off x="836" y="2237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72" name="AutoShape 18"/>
            <p:cNvSpPr>
              <a:spLocks noChangeArrowheads="1"/>
            </p:cNvSpPr>
            <p:nvPr/>
          </p:nvSpPr>
          <p:spPr bwMode="auto">
            <a:xfrm>
              <a:off x="1140" y="2013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73" name="AutoShape 19"/>
            <p:cNvSpPr>
              <a:spLocks noChangeArrowheads="1"/>
            </p:cNvSpPr>
            <p:nvPr/>
          </p:nvSpPr>
          <p:spPr bwMode="auto">
            <a:xfrm>
              <a:off x="547" y="2494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74" name="Line 20"/>
            <p:cNvSpPr>
              <a:spLocks noChangeShapeType="1"/>
            </p:cNvSpPr>
            <p:nvPr/>
          </p:nvSpPr>
          <p:spPr bwMode="auto">
            <a:xfrm flipV="1">
              <a:off x="1049" y="2212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75" name="Line 21"/>
            <p:cNvSpPr>
              <a:spLocks noChangeShapeType="1"/>
            </p:cNvSpPr>
            <p:nvPr/>
          </p:nvSpPr>
          <p:spPr bwMode="auto">
            <a:xfrm>
              <a:off x="669" y="2285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76" name="Line 22"/>
            <p:cNvSpPr>
              <a:spLocks noChangeShapeType="1"/>
            </p:cNvSpPr>
            <p:nvPr/>
          </p:nvSpPr>
          <p:spPr bwMode="auto">
            <a:xfrm flipV="1">
              <a:off x="745" y="2485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77" name="Freeform 23"/>
            <p:cNvSpPr>
              <a:spLocks noChangeArrowheads="1"/>
            </p:cNvSpPr>
            <p:nvPr/>
          </p:nvSpPr>
          <p:spPr bwMode="auto">
            <a:xfrm>
              <a:off x="336" y="196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72711" name="Group 24"/>
          <p:cNvGrpSpPr>
            <a:grpSpLocks/>
          </p:cNvGrpSpPr>
          <p:nvPr/>
        </p:nvGrpSpPr>
        <p:grpSpPr bwMode="auto">
          <a:xfrm>
            <a:off x="3352800" y="5105400"/>
            <a:ext cx="1746250" cy="1289050"/>
            <a:chOff x="1152" y="3216"/>
            <a:chExt cx="1100" cy="812"/>
          </a:xfrm>
        </p:grpSpPr>
        <p:sp>
          <p:nvSpPr>
            <p:cNvPr id="72762" name="AutoShape 25"/>
            <p:cNvSpPr>
              <a:spLocks noChangeArrowheads="1"/>
            </p:cNvSpPr>
            <p:nvPr/>
          </p:nvSpPr>
          <p:spPr bwMode="auto">
            <a:xfrm>
              <a:off x="1242" y="3389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63" name="AutoShape 26"/>
            <p:cNvSpPr>
              <a:spLocks noChangeArrowheads="1"/>
            </p:cNvSpPr>
            <p:nvPr/>
          </p:nvSpPr>
          <p:spPr bwMode="auto">
            <a:xfrm>
              <a:off x="1652" y="3485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64" name="AutoShape 27"/>
            <p:cNvSpPr>
              <a:spLocks noChangeArrowheads="1"/>
            </p:cNvSpPr>
            <p:nvPr/>
          </p:nvSpPr>
          <p:spPr bwMode="auto">
            <a:xfrm>
              <a:off x="1956" y="3261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65" name="AutoShape 28"/>
            <p:cNvSpPr>
              <a:spLocks noChangeArrowheads="1"/>
            </p:cNvSpPr>
            <p:nvPr/>
          </p:nvSpPr>
          <p:spPr bwMode="auto">
            <a:xfrm>
              <a:off x="1362" y="3742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66" name="Line 29"/>
            <p:cNvSpPr>
              <a:spLocks noChangeShapeType="1"/>
            </p:cNvSpPr>
            <p:nvPr/>
          </p:nvSpPr>
          <p:spPr bwMode="auto">
            <a:xfrm flipV="1">
              <a:off x="1865" y="3460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67" name="Line 30"/>
            <p:cNvSpPr>
              <a:spLocks noChangeShapeType="1"/>
            </p:cNvSpPr>
            <p:nvPr/>
          </p:nvSpPr>
          <p:spPr bwMode="auto">
            <a:xfrm>
              <a:off x="1484" y="3533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68" name="Line 31"/>
            <p:cNvSpPr>
              <a:spLocks noChangeShapeType="1"/>
            </p:cNvSpPr>
            <p:nvPr/>
          </p:nvSpPr>
          <p:spPr bwMode="auto">
            <a:xfrm flipV="1">
              <a:off x="1561" y="3733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69" name="Freeform 32"/>
            <p:cNvSpPr>
              <a:spLocks noChangeArrowheads="1"/>
            </p:cNvSpPr>
            <p:nvPr/>
          </p:nvSpPr>
          <p:spPr bwMode="auto">
            <a:xfrm>
              <a:off x="1152" y="3216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72712" name="Group 33"/>
          <p:cNvGrpSpPr>
            <a:grpSpLocks/>
          </p:cNvGrpSpPr>
          <p:nvPr/>
        </p:nvGrpSpPr>
        <p:grpSpPr bwMode="auto">
          <a:xfrm>
            <a:off x="5257800" y="3505200"/>
            <a:ext cx="1746250" cy="1289050"/>
            <a:chOff x="2352" y="2208"/>
            <a:chExt cx="1100" cy="812"/>
          </a:xfrm>
        </p:grpSpPr>
        <p:sp>
          <p:nvSpPr>
            <p:cNvPr id="72754" name="AutoShape 34"/>
            <p:cNvSpPr>
              <a:spLocks noChangeArrowheads="1"/>
            </p:cNvSpPr>
            <p:nvPr/>
          </p:nvSpPr>
          <p:spPr bwMode="auto">
            <a:xfrm>
              <a:off x="2442" y="2381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55" name="AutoShape 35"/>
            <p:cNvSpPr>
              <a:spLocks noChangeArrowheads="1"/>
            </p:cNvSpPr>
            <p:nvPr/>
          </p:nvSpPr>
          <p:spPr bwMode="auto">
            <a:xfrm>
              <a:off x="2852" y="2477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56" name="AutoShape 36"/>
            <p:cNvSpPr>
              <a:spLocks noChangeArrowheads="1"/>
            </p:cNvSpPr>
            <p:nvPr/>
          </p:nvSpPr>
          <p:spPr bwMode="auto">
            <a:xfrm>
              <a:off x="3156" y="2253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57" name="AutoShape 37"/>
            <p:cNvSpPr>
              <a:spLocks noChangeArrowheads="1"/>
            </p:cNvSpPr>
            <p:nvPr/>
          </p:nvSpPr>
          <p:spPr bwMode="auto">
            <a:xfrm>
              <a:off x="2563" y="2734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58" name="Line 38"/>
            <p:cNvSpPr>
              <a:spLocks noChangeShapeType="1"/>
            </p:cNvSpPr>
            <p:nvPr/>
          </p:nvSpPr>
          <p:spPr bwMode="auto">
            <a:xfrm flipV="1">
              <a:off x="3065" y="2452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59" name="Line 39"/>
            <p:cNvSpPr>
              <a:spLocks noChangeShapeType="1"/>
            </p:cNvSpPr>
            <p:nvPr/>
          </p:nvSpPr>
          <p:spPr bwMode="auto">
            <a:xfrm>
              <a:off x="2685" y="2525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60" name="Line 40"/>
            <p:cNvSpPr>
              <a:spLocks noChangeShapeType="1"/>
            </p:cNvSpPr>
            <p:nvPr/>
          </p:nvSpPr>
          <p:spPr bwMode="auto">
            <a:xfrm flipV="1">
              <a:off x="2761" y="2725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61" name="Freeform 41"/>
            <p:cNvSpPr>
              <a:spLocks noChangeArrowheads="1"/>
            </p:cNvSpPr>
            <p:nvPr/>
          </p:nvSpPr>
          <p:spPr bwMode="auto">
            <a:xfrm>
              <a:off x="2352" y="220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72713" name="Group 42"/>
          <p:cNvGrpSpPr>
            <a:grpSpLocks/>
          </p:cNvGrpSpPr>
          <p:nvPr/>
        </p:nvGrpSpPr>
        <p:grpSpPr bwMode="auto">
          <a:xfrm>
            <a:off x="6477000" y="5257800"/>
            <a:ext cx="1746250" cy="1289050"/>
            <a:chOff x="3120" y="3312"/>
            <a:chExt cx="1100" cy="812"/>
          </a:xfrm>
        </p:grpSpPr>
        <p:sp>
          <p:nvSpPr>
            <p:cNvPr id="72746" name="AutoShape 43"/>
            <p:cNvSpPr>
              <a:spLocks noChangeArrowheads="1"/>
            </p:cNvSpPr>
            <p:nvPr/>
          </p:nvSpPr>
          <p:spPr bwMode="auto">
            <a:xfrm>
              <a:off x="3210" y="3485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47" name="AutoShape 44"/>
            <p:cNvSpPr>
              <a:spLocks noChangeArrowheads="1"/>
            </p:cNvSpPr>
            <p:nvPr/>
          </p:nvSpPr>
          <p:spPr bwMode="auto">
            <a:xfrm>
              <a:off x="3620" y="3580"/>
              <a:ext cx="178" cy="254"/>
            </a:xfrm>
            <a:prstGeom prst="can">
              <a:avLst>
                <a:gd name="adj" fmla="val 3567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48" name="AutoShape 45"/>
            <p:cNvSpPr>
              <a:spLocks noChangeArrowheads="1"/>
            </p:cNvSpPr>
            <p:nvPr/>
          </p:nvSpPr>
          <p:spPr bwMode="auto">
            <a:xfrm>
              <a:off x="3924" y="3356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49" name="AutoShape 46"/>
            <p:cNvSpPr>
              <a:spLocks noChangeArrowheads="1"/>
            </p:cNvSpPr>
            <p:nvPr/>
          </p:nvSpPr>
          <p:spPr bwMode="auto">
            <a:xfrm>
              <a:off x="3332" y="3838"/>
              <a:ext cx="178" cy="253"/>
            </a:xfrm>
            <a:prstGeom prst="can">
              <a:avLst>
                <a:gd name="adj" fmla="val 35534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72750" name="Line 47"/>
            <p:cNvSpPr>
              <a:spLocks noChangeShapeType="1"/>
            </p:cNvSpPr>
            <p:nvPr/>
          </p:nvSpPr>
          <p:spPr bwMode="auto">
            <a:xfrm flipV="1">
              <a:off x="3833" y="3555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51" name="Line 48"/>
            <p:cNvSpPr>
              <a:spLocks noChangeShapeType="1"/>
            </p:cNvSpPr>
            <p:nvPr/>
          </p:nvSpPr>
          <p:spPr bwMode="auto">
            <a:xfrm>
              <a:off x="3453" y="3629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52" name="Line 49"/>
            <p:cNvSpPr>
              <a:spLocks noChangeShapeType="1"/>
            </p:cNvSpPr>
            <p:nvPr/>
          </p:nvSpPr>
          <p:spPr bwMode="auto">
            <a:xfrm flipV="1">
              <a:off x="3529" y="3828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72753" name="Freeform 50"/>
            <p:cNvSpPr>
              <a:spLocks noChangeArrowheads="1"/>
            </p:cNvSpPr>
            <p:nvPr/>
          </p:nvSpPr>
          <p:spPr bwMode="auto">
            <a:xfrm>
              <a:off x="3120" y="331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sp>
        <p:nvSpPr>
          <p:cNvPr id="72714" name="Line 51"/>
          <p:cNvSpPr>
            <a:spLocks noChangeShapeType="1"/>
          </p:cNvSpPr>
          <p:nvPr/>
        </p:nvSpPr>
        <p:spPr bwMode="auto">
          <a:xfrm>
            <a:off x="7010400" y="4343400"/>
            <a:ext cx="2133600" cy="4572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72715" name="Group 52"/>
          <p:cNvGrpSpPr>
            <a:grpSpLocks/>
          </p:cNvGrpSpPr>
          <p:nvPr/>
        </p:nvGrpSpPr>
        <p:grpSpPr bwMode="auto">
          <a:xfrm>
            <a:off x="9675814" y="4800600"/>
            <a:ext cx="447675" cy="522288"/>
            <a:chOff x="5135" y="3024"/>
            <a:chExt cx="282" cy="329"/>
          </a:xfrm>
        </p:grpSpPr>
        <p:sp>
          <p:nvSpPr>
            <p:cNvPr id="72742" name="Freeform 53"/>
            <p:cNvSpPr>
              <a:spLocks noChangeArrowheads="1"/>
            </p:cNvSpPr>
            <p:nvPr/>
          </p:nvSpPr>
          <p:spPr bwMode="auto">
            <a:xfrm>
              <a:off x="5135" y="3024"/>
              <a:ext cx="282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43" name="Freeform 54"/>
            <p:cNvSpPr>
              <a:spLocks noChangeArrowheads="1"/>
            </p:cNvSpPr>
            <p:nvPr/>
          </p:nvSpPr>
          <p:spPr bwMode="auto">
            <a:xfrm>
              <a:off x="5218" y="3123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44" name="Freeform 55"/>
            <p:cNvSpPr>
              <a:spLocks noChangeArrowheads="1"/>
            </p:cNvSpPr>
            <p:nvPr/>
          </p:nvSpPr>
          <p:spPr bwMode="auto">
            <a:xfrm>
              <a:off x="5310" y="3123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45" name="Freeform 56"/>
            <p:cNvSpPr>
              <a:spLocks noChangeArrowheads="1"/>
            </p:cNvSpPr>
            <p:nvPr/>
          </p:nvSpPr>
          <p:spPr bwMode="auto">
            <a:xfrm>
              <a:off x="5201" y="3262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pic>
        <p:nvPicPr>
          <p:cNvPr id="72716" name="Picture 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1" y="46482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2717" name="Group 58"/>
          <p:cNvGrpSpPr>
            <a:grpSpLocks/>
          </p:cNvGrpSpPr>
          <p:nvPr/>
        </p:nvGrpSpPr>
        <p:grpSpPr bwMode="auto">
          <a:xfrm>
            <a:off x="4800600" y="2590800"/>
            <a:ext cx="446088" cy="522288"/>
            <a:chOff x="2064" y="1632"/>
            <a:chExt cx="281" cy="329"/>
          </a:xfrm>
        </p:grpSpPr>
        <p:sp>
          <p:nvSpPr>
            <p:cNvPr id="72738" name="Freeform 59"/>
            <p:cNvSpPr>
              <a:spLocks noChangeArrowheads="1"/>
            </p:cNvSpPr>
            <p:nvPr/>
          </p:nvSpPr>
          <p:spPr bwMode="auto">
            <a:xfrm>
              <a:off x="2064" y="1632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9" name="Freeform 60"/>
            <p:cNvSpPr>
              <a:spLocks noChangeArrowheads="1"/>
            </p:cNvSpPr>
            <p:nvPr/>
          </p:nvSpPr>
          <p:spPr bwMode="auto">
            <a:xfrm>
              <a:off x="2146" y="173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40" name="Freeform 61"/>
            <p:cNvSpPr>
              <a:spLocks noChangeArrowheads="1"/>
            </p:cNvSpPr>
            <p:nvPr/>
          </p:nvSpPr>
          <p:spPr bwMode="auto">
            <a:xfrm>
              <a:off x="2238" y="173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41" name="Freeform 62"/>
            <p:cNvSpPr>
              <a:spLocks noChangeArrowheads="1"/>
            </p:cNvSpPr>
            <p:nvPr/>
          </p:nvSpPr>
          <p:spPr bwMode="auto">
            <a:xfrm>
              <a:off x="2129" y="1870"/>
              <a:ext cx="154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72718" name="Group 63"/>
          <p:cNvGrpSpPr>
            <a:grpSpLocks/>
          </p:cNvGrpSpPr>
          <p:nvPr/>
        </p:nvGrpSpPr>
        <p:grpSpPr bwMode="auto">
          <a:xfrm>
            <a:off x="9753601" y="3733800"/>
            <a:ext cx="447675" cy="522288"/>
            <a:chOff x="5184" y="2352"/>
            <a:chExt cx="282" cy="329"/>
          </a:xfrm>
        </p:grpSpPr>
        <p:sp>
          <p:nvSpPr>
            <p:cNvPr id="72734" name="Freeform 64"/>
            <p:cNvSpPr>
              <a:spLocks noChangeArrowheads="1"/>
            </p:cNvSpPr>
            <p:nvPr/>
          </p:nvSpPr>
          <p:spPr bwMode="auto">
            <a:xfrm>
              <a:off x="5184" y="2352"/>
              <a:ext cx="282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5" name="Freeform 65"/>
            <p:cNvSpPr>
              <a:spLocks noChangeArrowheads="1"/>
            </p:cNvSpPr>
            <p:nvPr/>
          </p:nvSpPr>
          <p:spPr bwMode="auto">
            <a:xfrm>
              <a:off x="5266" y="245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6" name="Freeform 66"/>
            <p:cNvSpPr>
              <a:spLocks noChangeArrowheads="1"/>
            </p:cNvSpPr>
            <p:nvPr/>
          </p:nvSpPr>
          <p:spPr bwMode="auto">
            <a:xfrm>
              <a:off x="5358" y="245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7" name="Freeform 67"/>
            <p:cNvSpPr>
              <a:spLocks noChangeArrowheads="1"/>
            </p:cNvSpPr>
            <p:nvPr/>
          </p:nvSpPr>
          <p:spPr bwMode="auto">
            <a:xfrm>
              <a:off x="5249" y="259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72719" name="Group 68"/>
          <p:cNvGrpSpPr>
            <a:grpSpLocks/>
          </p:cNvGrpSpPr>
          <p:nvPr/>
        </p:nvGrpSpPr>
        <p:grpSpPr bwMode="auto">
          <a:xfrm>
            <a:off x="1903414" y="6019800"/>
            <a:ext cx="447675" cy="522288"/>
            <a:chOff x="239" y="3792"/>
            <a:chExt cx="282" cy="329"/>
          </a:xfrm>
        </p:grpSpPr>
        <p:sp>
          <p:nvSpPr>
            <p:cNvPr id="72730" name="Freeform 69"/>
            <p:cNvSpPr>
              <a:spLocks noChangeArrowheads="1"/>
            </p:cNvSpPr>
            <p:nvPr/>
          </p:nvSpPr>
          <p:spPr bwMode="auto">
            <a:xfrm>
              <a:off x="239" y="3792"/>
              <a:ext cx="282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1" name="Freeform 70"/>
            <p:cNvSpPr>
              <a:spLocks noChangeArrowheads="1"/>
            </p:cNvSpPr>
            <p:nvPr/>
          </p:nvSpPr>
          <p:spPr bwMode="auto">
            <a:xfrm>
              <a:off x="322" y="389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2" name="Freeform 71"/>
            <p:cNvSpPr>
              <a:spLocks noChangeArrowheads="1"/>
            </p:cNvSpPr>
            <p:nvPr/>
          </p:nvSpPr>
          <p:spPr bwMode="auto">
            <a:xfrm>
              <a:off x="414" y="389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72733" name="Freeform 72"/>
            <p:cNvSpPr>
              <a:spLocks noChangeArrowheads="1"/>
            </p:cNvSpPr>
            <p:nvPr/>
          </p:nvSpPr>
          <p:spPr bwMode="auto">
            <a:xfrm>
              <a:off x="305" y="403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pic>
        <p:nvPicPr>
          <p:cNvPr id="72720" name="Picture 7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1" y="38100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2721" name="Picture 7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57912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722" name="Line 75"/>
          <p:cNvSpPr>
            <a:spLocks noChangeShapeType="1"/>
          </p:cNvSpPr>
          <p:nvPr/>
        </p:nvSpPr>
        <p:spPr bwMode="auto">
          <a:xfrm flipV="1">
            <a:off x="2895600" y="5929314"/>
            <a:ext cx="381000" cy="180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3" name="Line 76"/>
          <p:cNvSpPr>
            <a:spLocks noChangeShapeType="1"/>
          </p:cNvSpPr>
          <p:nvPr/>
        </p:nvSpPr>
        <p:spPr bwMode="auto">
          <a:xfrm flipV="1">
            <a:off x="7010400" y="4100514"/>
            <a:ext cx="2057400" cy="1047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4" name="Line 77"/>
          <p:cNvSpPr>
            <a:spLocks noChangeShapeType="1"/>
          </p:cNvSpPr>
          <p:nvPr/>
        </p:nvSpPr>
        <p:spPr bwMode="auto">
          <a:xfrm flipV="1">
            <a:off x="7086600" y="3109914"/>
            <a:ext cx="990600" cy="4857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5" name="Line 78"/>
          <p:cNvSpPr>
            <a:spLocks noChangeShapeType="1"/>
          </p:cNvSpPr>
          <p:nvPr/>
        </p:nvSpPr>
        <p:spPr bwMode="auto">
          <a:xfrm flipH="1" flipV="1">
            <a:off x="3109914" y="4405314"/>
            <a:ext cx="333375" cy="561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6" name="Line 79"/>
          <p:cNvSpPr>
            <a:spLocks noChangeShapeType="1"/>
          </p:cNvSpPr>
          <p:nvPr/>
        </p:nvSpPr>
        <p:spPr bwMode="auto">
          <a:xfrm flipH="1">
            <a:off x="5091114" y="5715000"/>
            <a:ext cx="1247775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7" name="Line 80"/>
          <p:cNvSpPr>
            <a:spLocks noChangeShapeType="1"/>
          </p:cNvSpPr>
          <p:nvPr/>
        </p:nvSpPr>
        <p:spPr bwMode="auto">
          <a:xfrm flipH="1" flipV="1">
            <a:off x="4022726" y="3719514"/>
            <a:ext cx="1019175" cy="2571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8" name="Line 81"/>
          <p:cNvSpPr>
            <a:spLocks noChangeShapeType="1"/>
          </p:cNvSpPr>
          <p:nvPr/>
        </p:nvSpPr>
        <p:spPr bwMode="auto">
          <a:xfrm flipH="1">
            <a:off x="4252914" y="4343400"/>
            <a:ext cx="942975" cy="5334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72729" name="Line 82"/>
          <p:cNvSpPr>
            <a:spLocks noChangeShapeType="1"/>
          </p:cNvSpPr>
          <p:nvPr/>
        </p:nvSpPr>
        <p:spPr bwMode="auto">
          <a:xfrm flipH="1">
            <a:off x="3948114" y="2971800"/>
            <a:ext cx="790575" cy="3048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0524092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III: some examples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5" y="1"/>
            <a:ext cx="7848600" cy="8137525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Apps based on web services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Global comparison/search systems </a:t>
            </a:r>
          </a:p>
          <a:p>
            <a:pPr marL="334963" indent="-32861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Estonian public sector: xtee complex queries</a:t>
            </a:r>
          </a:p>
          <a:p>
            <a:pPr marL="334963" indent="-32861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Document management between different organisations</a:t>
            </a:r>
          </a:p>
          <a:p>
            <a:pPr marL="334963" indent="-32861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Large financial apps: banks etc</a:t>
            </a:r>
          </a:p>
          <a:p>
            <a:pPr marL="334963" indent="-32861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Sales systems</a:t>
            </a:r>
          </a:p>
          <a:p>
            <a:pPr marL="334963" indent="-32861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Military apps </a:t>
            </a:r>
          </a:p>
          <a:p>
            <a:pPr marL="334963" indent="-32861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...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</p:txBody>
      </p:sp>
    </p:spTree>
    <p:extLst>
      <p:ext uri="{BB962C8B-B14F-4D97-AF65-F5344CB8AC3E}">
        <p14:creationId xmlns:p14="http://schemas.microsoft.com/office/powerpoint/2010/main" val="2368489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III: kill chain example</a:t>
            </a:r>
          </a:p>
        </p:txBody>
      </p:sp>
      <p:sp>
        <p:nvSpPr>
          <p:cNvPr id="768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38389" y="890589"/>
            <a:ext cx="7851775" cy="5870575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Context: Yugoslavia, Iraq, Afganistan ...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Warfighting integration. </a:t>
            </a:r>
            <a:endParaRPr lang="et-EE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We're basically tasked to close the</a:t>
            </a:r>
            <a:endParaRPr lang="et-EE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 seams in the kill chain. </a:t>
            </a:r>
            <a:endParaRPr lang="et-EE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The kill chain is a euphemism for the process by which we </a:t>
            </a:r>
            <a:endParaRPr lang="et-EE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400"/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identify targets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find them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fix it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track it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target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execut</a:t>
            </a:r>
            <a:r>
              <a:rPr lang="et-EE" altLang="et-EE" sz="2000"/>
              <a:t>e</a:t>
            </a:r>
            <a:r>
              <a:rPr lang="en-GB" altLang="et-EE" sz="2000" b="1"/>
              <a:t>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check results</a:t>
            </a:r>
          </a:p>
        </p:txBody>
      </p:sp>
      <p:pic>
        <p:nvPicPr>
          <p:cNvPr id="7680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3" y="4114800"/>
            <a:ext cx="37846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693695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III: kill chain example</a:t>
            </a:r>
          </a:p>
        </p:txBody>
      </p:sp>
      <p:sp>
        <p:nvSpPr>
          <p:cNvPr id="788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6" y="914400"/>
            <a:ext cx="7851775" cy="5786438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Context: Yugoslavia, Iraq, Afganistan ...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Warfighting integration. We're basically tasked to close the seams in the kill chain. The kill chain is a euphemism for the process by which we </a:t>
            </a:r>
            <a:endParaRPr lang="et-EE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identify targets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find them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fix it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track it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target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execute</a:t>
            </a:r>
            <a:r>
              <a:rPr lang="en-GB" altLang="et-EE" sz="2000" b="1"/>
              <a:t>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check results</a:t>
            </a:r>
          </a:p>
        </p:txBody>
      </p:sp>
      <p:sp>
        <p:nvSpPr>
          <p:cNvPr id="78853" name="AutoShape 6"/>
          <p:cNvSpPr>
            <a:spLocks/>
          </p:cNvSpPr>
          <p:nvPr/>
        </p:nvSpPr>
        <p:spPr bwMode="auto">
          <a:xfrm>
            <a:off x="5802313" y="3494088"/>
            <a:ext cx="609600" cy="2667000"/>
          </a:xfrm>
          <a:prstGeom prst="rightBrace">
            <a:avLst>
              <a:gd name="adj1" fmla="val 31253"/>
              <a:gd name="adj2" fmla="val 50000"/>
            </a:avLst>
          </a:prstGeom>
          <a:noFill/>
          <a:ln w="1584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8854" name="Text Box 7"/>
          <p:cNvSpPr txBox="1">
            <a:spLocks noChangeArrowheads="1"/>
          </p:cNvSpPr>
          <p:nvPr/>
        </p:nvSpPr>
        <p:spPr bwMode="auto">
          <a:xfrm>
            <a:off x="6553200" y="3733801"/>
            <a:ext cx="2832100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>
              <a:lnSpc>
                <a:spcPct val="98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Every link is a separate</a:t>
            </a:r>
          </a:p>
          <a:p>
            <a:pPr>
              <a:lnSpc>
                <a:spcPct val="97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country with its own </a:t>
            </a:r>
          </a:p>
          <a:p>
            <a:pPr>
              <a:lnSpc>
                <a:spcPct val="97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247217219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III: kill chain example</a:t>
            </a:r>
          </a:p>
        </p:txBody>
      </p:sp>
      <p:sp>
        <p:nvSpPr>
          <p:cNvPr id="808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6" y="914400"/>
            <a:ext cx="7851775" cy="5786438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Context: Yugoslavia, Iraq, Afganistan ...</a:t>
            </a:r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Warfighting integration. We're basically tasked to close the seams in the kill chain. The kill chain is a euphemism for the process by which we </a:t>
            </a:r>
            <a:endParaRPr lang="et-EE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identify targets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find them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fix it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track it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target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execute</a:t>
            </a:r>
            <a:r>
              <a:rPr lang="en-GB" altLang="et-EE" sz="2000" b="1"/>
              <a:t> </a:t>
            </a:r>
          </a:p>
          <a:p>
            <a:pPr marL="728663" lvl="1" indent="-271463">
              <a:lnSpc>
                <a:spcPct val="100000"/>
              </a:lnSpc>
              <a:buClr>
                <a:srgbClr val="800000"/>
              </a:buClr>
              <a:buFont typeface="Wingdings" panose="05000000000000000000" pitchFamily="2" charset="2"/>
              <a:buChar char=""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check results</a:t>
            </a:r>
          </a:p>
        </p:txBody>
      </p:sp>
      <p:sp>
        <p:nvSpPr>
          <p:cNvPr id="80901" name="AutoShape 6"/>
          <p:cNvSpPr>
            <a:spLocks/>
          </p:cNvSpPr>
          <p:nvPr/>
        </p:nvSpPr>
        <p:spPr bwMode="auto">
          <a:xfrm>
            <a:off x="5802313" y="3494088"/>
            <a:ext cx="609600" cy="2667000"/>
          </a:xfrm>
          <a:prstGeom prst="rightBrace">
            <a:avLst>
              <a:gd name="adj1" fmla="val 31253"/>
              <a:gd name="adj2" fmla="val 50000"/>
            </a:avLst>
          </a:prstGeom>
          <a:noFill/>
          <a:ln w="1584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0902" name="Text Box 7"/>
          <p:cNvSpPr txBox="1">
            <a:spLocks noChangeArrowheads="1"/>
          </p:cNvSpPr>
          <p:nvPr/>
        </p:nvSpPr>
        <p:spPr bwMode="auto">
          <a:xfrm>
            <a:off x="6553200" y="3733801"/>
            <a:ext cx="2832100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>
              <a:lnSpc>
                <a:spcPct val="98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Every link is a separate</a:t>
            </a:r>
          </a:p>
          <a:p>
            <a:pPr>
              <a:lnSpc>
                <a:spcPct val="97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country with its own </a:t>
            </a:r>
          </a:p>
          <a:p>
            <a:pPr>
              <a:lnSpc>
                <a:spcPct val="97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information systems</a:t>
            </a:r>
          </a:p>
        </p:txBody>
      </p:sp>
      <p:sp>
        <p:nvSpPr>
          <p:cNvPr id="80903" name="Text Box 8"/>
          <p:cNvSpPr txBox="1">
            <a:spLocks noChangeArrowheads="1"/>
          </p:cNvSpPr>
          <p:nvPr/>
        </p:nvSpPr>
        <p:spPr bwMode="auto">
          <a:xfrm>
            <a:off x="6553200" y="5029201"/>
            <a:ext cx="3678238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102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>
              <a:lnSpc>
                <a:spcPct val="98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Countries in the chain</a:t>
            </a:r>
          </a:p>
          <a:p>
            <a:pPr>
              <a:lnSpc>
                <a:spcPct val="97000"/>
              </a:lnSpc>
              <a:buClrTx/>
              <a:buFontTx/>
              <a:buNone/>
            </a:pPr>
            <a:r>
              <a:rPr lang="en-GB" altLang="et-EE" sz="2000">
                <a:solidFill>
                  <a:srgbClr val="000000"/>
                </a:solidFill>
                <a:latin typeface="Bitstream Vera Sans" charset="0"/>
              </a:rPr>
              <a:t>are often exchanged or replaced!</a:t>
            </a:r>
          </a:p>
        </p:txBody>
      </p:sp>
    </p:spTree>
    <p:extLst>
      <p:ext uri="{BB962C8B-B14F-4D97-AF65-F5344CB8AC3E}">
        <p14:creationId xmlns:p14="http://schemas.microsoft.com/office/powerpoint/2010/main" val="106432612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Getting access and understanding?</a:t>
            </a:r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5" y="758825"/>
            <a:ext cx="7848600" cy="5410200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Social networking. Connected groups of people:</a:t>
            </a:r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</p:txBody>
      </p:sp>
      <p:sp>
        <p:nvSpPr>
          <p:cNvPr id="84997" name="Line 6"/>
          <p:cNvSpPr>
            <a:spLocks noChangeShapeType="1"/>
          </p:cNvSpPr>
          <p:nvPr/>
        </p:nvSpPr>
        <p:spPr bwMode="auto">
          <a:xfrm>
            <a:off x="7010400" y="4343400"/>
            <a:ext cx="2133600" cy="4572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84998" name="Group 7"/>
          <p:cNvGrpSpPr>
            <a:grpSpLocks/>
          </p:cNvGrpSpPr>
          <p:nvPr/>
        </p:nvGrpSpPr>
        <p:grpSpPr bwMode="auto">
          <a:xfrm>
            <a:off x="9677401" y="4800600"/>
            <a:ext cx="447675" cy="522288"/>
            <a:chOff x="5136" y="3024"/>
            <a:chExt cx="282" cy="329"/>
          </a:xfrm>
        </p:grpSpPr>
        <p:sp>
          <p:nvSpPr>
            <p:cNvPr id="85184" name="Freeform 8"/>
            <p:cNvSpPr>
              <a:spLocks noChangeArrowheads="1"/>
            </p:cNvSpPr>
            <p:nvPr/>
          </p:nvSpPr>
          <p:spPr bwMode="auto">
            <a:xfrm>
              <a:off x="5136" y="3024"/>
              <a:ext cx="282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85" name="Freeform 9"/>
            <p:cNvSpPr>
              <a:spLocks noChangeArrowheads="1"/>
            </p:cNvSpPr>
            <p:nvPr/>
          </p:nvSpPr>
          <p:spPr bwMode="auto">
            <a:xfrm>
              <a:off x="5218" y="3122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86" name="Freeform 10"/>
            <p:cNvSpPr>
              <a:spLocks noChangeArrowheads="1"/>
            </p:cNvSpPr>
            <p:nvPr/>
          </p:nvSpPr>
          <p:spPr bwMode="auto">
            <a:xfrm>
              <a:off x="5310" y="3122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87" name="Freeform 11"/>
            <p:cNvSpPr>
              <a:spLocks noChangeArrowheads="1"/>
            </p:cNvSpPr>
            <p:nvPr/>
          </p:nvSpPr>
          <p:spPr bwMode="auto">
            <a:xfrm>
              <a:off x="5201" y="3262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4999" name="Group 12"/>
          <p:cNvGrpSpPr>
            <a:grpSpLocks/>
          </p:cNvGrpSpPr>
          <p:nvPr/>
        </p:nvGrpSpPr>
        <p:grpSpPr bwMode="auto">
          <a:xfrm>
            <a:off x="4800600" y="2590800"/>
            <a:ext cx="446088" cy="522288"/>
            <a:chOff x="2064" y="1632"/>
            <a:chExt cx="281" cy="329"/>
          </a:xfrm>
        </p:grpSpPr>
        <p:sp>
          <p:nvSpPr>
            <p:cNvPr id="85180" name="Freeform 13"/>
            <p:cNvSpPr>
              <a:spLocks noChangeArrowheads="1"/>
            </p:cNvSpPr>
            <p:nvPr/>
          </p:nvSpPr>
          <p:spPr bwMode="auto">
            <a:xfrm>
              <a:off x="2064" y="1632"/>
              <a:ext cx="281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81" name="Freeform 14"/>
            <p:cNvSpPr>
              <a:spLocks noChangeArrowheads="1"/>
            </p:cNvSpPr>
            <p:nvPr/>
          </p:nvSpPr>
          <p:spPr bwMode="auto">
            <a:xfrm>
              <a:off x="2145" y="173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82" name="Freeform 15"/>
            <p:cNvSpPr>
              <a:spLocks noChangeArrowheads="1"/>
            </p:cNvSpPr>
            <p:nvPr/>
          </p:nvSpPr>
          <p:spPr bwMode="auto">
            <a:xfrm>
              <a:off x="2238" y="173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83" name="Freeform 16"/>
            <p:cNvSpPr>
              <a:spLocks noChangeArrowheads="1"/>
            </p:cNvSpPr>
            <p:nvPr/>
          </p:nvSpPr>
          <p:spPr bwMode="auto">
            <a:xfrm>
              <a:off x="2128" y="187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00" name="Group 17"/>
          <p:cNvGrpSpPr>
            <a:grpSpLocks/>
          </p:cNvGrpSpPr>
          <p:nvPr/>
        </p:nvGrpSpPr>
        <p:grpSpPr bwMode="auto">
          <a:xfrm>
            <a:off x="9753601" y="3733800"/>
            <a:ext cx="447675" cy="522288"/>
            <a:chOff x="5184" y="2352"/>
            <a:chExt cx="282" cy="329"/>
          </a:xfrm>
        </p:grpSpPr>
        <p:sp>
          <p:nvSpPr>
            <p:cNvPr id="85176" name="Freeform 18"/>
            <p:cNvSpPr>
              <a:spLocks noChangeArrowheads="1"/>
            </p:cNvSpPr>
            <p:nvPr/>
          </p:nvSpPr>
          <p:spPr bwMode="auto">
            <a:xfrm>
              <a:off x="5184" y="2352"/>
              <a:ext cx="282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77" name="Freeform 19"/>
            <p:cNvSpPr>
              <a:spLocks noChangeArrowheads="1"/>
            </p:cNvSpPr>
            <p:nvPr/>
          </p:nvSpPr>
          <p:spPr bwMode="auto">
            <a:xfrm>
              <a:off x="5266" y="245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78" name="Freeform 20"/>
            <p:cNvSpPr>
              <a:spLocks noChangeArrowheads="1"/>
            </p:cNvSpPr>
            <p:nvPr/>
          </p:nvSpPr>
          <p:spPr bwMode="auto">
            <a:xfrm>
              <a:off x="5358" y="245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79" name="Freeform 21"/>
            <p:cNvSpPr>
              <a:spLocks noChangeArrowheads="1"/>
            </p:cNvSpPr>
            <p:nvPr/>
          </p:nvSpPr>
          <p:spPr bwMode="auto">
            <a:xfrm>
              <a:off x="5249" y="259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01" name="Group 22"/>
          <p:cNvGrpSpPr>
            <a:grpSpLocks/>
          </p:cNvGrpSpPr>
          <p:nvPr/>
        </p:nvGrpSpPr>
        <p:grpSpPr bwMode="auto">
          <a:xfrm>
            <a:off x="1905001" y="6019800"/>
            <a:ext cx="447675" cy="522288"/>
            <a:chOff x="240" y="3792"/>
            <a:chExt cx="282" cy="329"/>
          </a:xfrm>
        </p:grpSpPr>
        <p:sp>
          <p:nvSpPr>
            <p:cNvPr id="85172" name="Freeform 23"/>
            <p:cNvSpPr>
              <a:spLocks noChangeArrowheads="1"/>
            </p:cNvSpPr>
            <p:nvPr/>
          </p:nvSpPr>
          <p:spPr bwMode="auto">
            <a:xfrm>
              <a:off x="240" y="3792"/>
              <a:ext cx="282" cy="329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73" name="Freeform 24"/>
            <p:cNvSpPr>
              <a:spLocks noChangeArrowheads="1"/>
            </p:cNvSpPr>
            <p:nvPr/>
          </p:nvSpPr>
          <p:spPr bwMode="auto">
            <a:xfrm>
              <a:off x="322" y="389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74" name="Freeform 25"/>
            <p:cNvSpPr>
              <a:spLocks noChangeArrowheads="1"/>
            </p:cNvSpPr>
            <p:nvPr/>
          </p:nvSpPr>
          <p:spPr bwMode="auto">
            <a:xfrm>
              <a:off x="414" y="389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5175" name="Freeform 26"/>
            <p:cNvSpPr>
              <a:spLocks noChangeArrowheads="1"/>
            </p:cNvSpPr>
            <p:nvPr/>
          </p:nvSpPr>
          <p:spPr bwMode="auto">
            <a:xfrm>
              <a:off x="305" y="403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sp>
        <p:nvSpPr>
          <p:cNvPr id="85002" name="Line 27"/>
          <p:cNvSpPr>
            <a:spLocks noChangeShapeType="1"/>
          </p:cNvSpPr>
          <p:nvPr/>
        </p:nvSpPr>
        <p:spPr bwMode="auto">
          <a:xfrm flipV="1">
            <a:off x="2895600" y="5926139"/>
            <a:ext cx="381000" cy="180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3" name="Line 28"/>
          <p:cNvSpPr>
            <a:spLocks noChangeShapeType="1"/>
          </p:cNvSpPr>
          <p:nvPr/>
        </p:nvSpPr>
        <p:spPr bwMode="auto">
          <a:xfrm flipV="1">
            <a:off x="7010400" y="4100514"/>
            <a:ext cx="2057400" cy="1047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4" name="Line 29"/>
          <p:cNvSpPr>
            <a:spLocks noChangeShapeType="1"/>
          </p:cNvSpPr>
          <p:nvPr/>
        </p:nvSpPr>
        <p:spPr bwMode="auto">
          <a:xfrm flipV="1">
            <a:off x="7010400" y="3186114"/>
            <a:ext cx="990600" cy="4857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5" name="Line 30"/>
          <p:cNvSpPr>
            <a:spLocks noChangeShapeType="1"/>
          </p:cNvSpPr>
          <p:nvPr/>
        </p:nvSpPr>
        <p:spPr bwMode="auto">
          <a:xfrm flipH="1" flipV="1">
            <a:off x="3109914" y="4405314"/>
            <a:ext cx="333375" cy="561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6" name="Line 31"/>
          <p:cNvSpPr>
            <a:spLocks noChangeShapeType="1"/>
          </p:cNvSpPr>
          <p:nvPr/>
        </p:nvSpPr>
        <p:spPr bwMode="auto">
          <a:xfrm flipH="1">
            <a:off x="5091114" y="5715000"/>
            <a:ext cx="1247775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7" name="Line 32"/>
          <p:cNvSpPr>
            <a:spLocks noChangeShapeType="1"/>
          </p:cNvSpPr>
          <p:nvPr/>
        </p:nvSpPr>
        <p:spPr bwMode="auto">
          <a:xfrm flipH="1" flipV="1">
            <a:off x="4022726" y="3719514"/>
            <a:ext cx="1019175" cy="2571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8" name="Line 33"/>
          <p:cNvSpPr>
            <a:spLocks noChangeShapeType="1"/>
          </p:cNvSpPr>
          <p:nvPr/>
        </p:nvSpPr>
        <p:spPr bwMode="auto">
          <a:xfrm flipH="1">
            <a:off x="4252914" y="4343400"/>
            <a:ext cx="942975" cy="5334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5009" name="Line 34"/>
          <p:cNvSpPr>
            <a:spLocks noChangeShapeType="1"/>
          </p:cNvSpPr>
          <p:nvPr/>
        </p:nvSpPr>
        <p:spPr bwMode="auto">
          <a:xfrm flipH="1">
            <a:off x="3948114" y="2971800"/>
            <a:ext cx="790575" cy="3048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85010" name="Group 35"/>
          <p:cNvGrpSpPr>
            <a:grpSpLocks/>
          </p:cNvGrpSpPr>
          <p:nvPr/>
        </p:nvGrpSpPr>
        <p:grpSpPr bwMode="auto">
          <a:xfrm>
            <a:off x="2057400" y="2971800"/>
            <a:ext cx="1747838" cy="1289050"/>
            <a:chOff x="336" y="1872"/>
            <a:chExt cx="1101" cy="812"/>
          </a:xfrm>
        </p:grpSpPr>
        <p:sp>
          <p:nvSpPr>
            <p:cNvPr id="85146" name="Freeform 36"/>
            <p:cNvSpPr>
              <a:spLocks noChangeArrowheads="1"/>
            </p:cNvSpPr>
            <p:nvPr/>
          </p:nvSpPr>
          <p:spPr bwMode="auto">
            <a:xfrm>
              <a:off x="336" y="187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grpSp>
          <p:nvGrpSpPr>
            <p:cNvPr id="85147" name="Group 37"/>
            <p:cNvGrpSpPr>
              <a:grpSpLocks/>
            </p:cNvGrpSpPr>
            <p:nvPr/>
          </p:nvGrpSpPr>
          <p:grpSpPr bwMode="auto">
            <a:xfrm>
              <a:off x="530" y="1872"/>
              <a:ext cx="762" cy="716"/>
              <a:chOff x="530" y="1872"/>
              <a:chExt cx="762" cy="716"/>
            </a:xfrm>
          </p:grpSpPr>
          <p:sp>
            <p:nvSpPr>
              <p:cNvPr id="85149" name="Line 38"/>
              <p:cNvSpPr>
                <a:spLocks noChangeShapeType="1"/>
              </p:cNvSpPr>
              <p:nvPr/>
            </p:nvSpPr>
            <p:spPr bwMode="auto">
              <a:xfrm flipV="1">
                <a:off x="1025" y="2071"/>
                <a:ext cx="72" cy="94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150" name="Line 39"/>
              <p:cNvSpPr>
                <a:spLocks noChangeShapeType="1"/>
              </p:cNvSpPr>
              <p:nvPr/>
            </p:nvSpPr>
            <p:spPr bwMode="auto">
              <a:xfrm>
                <a:off x="646" y="2144"/>
                <a:ext cx="133" cy="7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151" name="Line 40"/>
              <p:cNvSpPr>
                <a:spLocks noChangeShapeType="1"/>
              </p:cNvSpPr>
              <p:nvPr/>
            </p:nvSpPr>
            <p:spPr bwMode="auto">
              <a:xfrm flipV="1">
                <a:off x="723" y="2295"/>
                <a:ext cx="102" cy="12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grpSp>
            <p:nvGrpSpPr>
              <p:cNvPr id="85152" name="Group 41"/>
              <p:cNvGrpSpPr>
                <a:grpSpLocks/>
              </p:cNvGrpSpPr>
              <p:nvPr/>
            </p:nvGrpSpPr>
            <p:grpSpPr bwMode="auto">
              <a:xfrm>
                <a:off x="1155" y="1872"/>
                <a:ext cx="137" cy="284"/>
                <a:chOff x="1155" y="1872"/>
                <a:chExt cx="137" cy="284"/>
              </a:xfrm>
            </p:grpSpPr>
            <p:sp>
              <p:nvSpPr>
                <p:cNvPr id="85168" name="Freeform 42"/>
                <p:cNvSpPr>
                  <a:spLocks noChangeArrowheads="1"/>
                </p:cNvSpPr>
                <p:nvPr/>
              </p:nvSpPr>
              <p:spPr bwMode="auto">
                <a:xfrm>
                  <a:off x="1155" y="1872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9" name="Freeform 43"/>
                <p:cNvSpPr>
                  <a:spLocks noChangeArrowheads="1"/>
                </p:cNvSpPr>
                <p:nvPr/>
              </p:nvSpPr>
              <p:spPr bwMode="auto">
                <a:xfrm>
                  <a:off x="1195" y="1957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70" name="Freeform 44"/>
                <p:cNvSpPr>
                  <a:spLocks noChangeArrowheads="1"/>
                </p:cNvSpPr>
                <p:nvPr/>
              </p:nvSpPr>
              <p:spPr bwMode="auto">
                <a:xfrm>
                  <a:off x="1241" y="1957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71" name="Freeform 45"/>
                <p:cNvSpPr>
                  <a:spLocks noChangeArrowheads="1"/>
                </p:cNvSpPr>
                <p:nvPr/>
              </p:nvSpPr>
              <p:spPr bwMode="auto">
                <a:xfrm>
                  <a:off x="1187" y="2078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53" name="Group 46"/>
              <p:cNvGrpSpPr>
                <a:grpSpLocks/>
              </p:cNvGrpSpPr>
              <p:nvPr/>
            </p:nvGrpSpPr>
            <p:grpSpPr bwMode="auto">
              <a:xfrm>
                <a:off x="867" y="2016"/>
                <a:ext cx="137" cy="284"/>
                <a:chOff x="867" y="2016"/>
                <a:chExt cx="137" cy="284"/>
              </a:xfrm>
            </p:grpSpPr>
            <p:sp>
              <p:nvSpPr>
                <p:cNvPr id="85164" name="Freeform 47"/>
                <p:cNvSpPr>
                  <a:spLocks noChangeArrowheads="1"/>
                </p:cNvSpPr>
                <p:nvPr/>
              </p:nvSpPr>
              <p:spPr bwMode="auto">
                <a:xfrm>
                  <a:off x="867" y="2016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5" name="Freeform 48"/>
                <p:cNvSpPr>
                  <a:spLocks noChangeArrowheads="1"/>
                </p:cNvSpPr>
                <p:nvPr/>
              </p:nvSpPr>
              <p:spPr bwMode="auto">
                <a:xfrm>
                  <a:off x="907" y="2101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6" name="Freeform 49"/>
                <p:cNvSpPr>
                  <a:spLocks noChangeArrowheads="1"/>
                </p:cNvSpPr>
                <p:nvPr/>
              </p:nvSpPr>
              <p:spPr bwMode="auto">
                <a:xfrm>
                  <a:off x="953" y="2101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7" name="Freeform 50"/>
                <p:cNvSpPr>
                  <a:spLocks noChangeArrowheads="1"/>
                </p:cNvSpPr>
                <p:nvPr/>
              </p:nvSpPr>
              <p:spPr bwMode="auto">
                <a:xfrm>
                  <a:off x="899" y="2222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54" name="Group 51"/>
              <p:cNvGrpSpPr>
                <a:grpSpLocks/>
              </p:cNvGrpSpPr>
              <p:nvPr/>
            </p:nvGrpSpPr>
            <p:grpSpPr bwMode="auto">
              <a:xfrm>
                <a:off x="530" y="1918"/>
                <a:ext cx="137" cy="284"/>
                <a:chOff x="530" y="1918"/>
                <a:chExt cx="137" cy="284"/>
              </a:xfrm>
            </p:grpSpPr>
            <p:sp>
              <p:nvSpPr>
                <p:cNvPr id="85160" name="Freeform 52"/>
                <p:cNvSpPr>
                  <a:spLocks noChangeArrowheads="1"/>
                </p:cNvSpPr>
                <p:nvPr/>
              </p:nvSpPr>
              <p:spPr bwMode="auto">
                <a:xfrm>
                  <a:off x="530" y="1918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1" name="Freeform 53"/>
                <p:cNvSpPr>
                  <a:spLocks noChangeArrowheads="1"/>
                </p:cNvSpPr>
                <p:nvPr/>
              </p:nvSpPr>
              <p:spPr bwMode="auto">
                <a:xfrm>
                  <a:off x="570" y="2003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2" name="Freeform 54"/>
                <p:cNvSpPr>
                  <a:spLocks noChangeArrowheads="1"/>
                </p:cNvSpPr>
                <p:nvPr/>
              </p:nvSpPr>
              <p:spPr bwMode="auto">
                <a:xfrm>
                  <a:off x="615" y="2003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63" name="Freeform 55"/>
                <p:cNvSpPr>
                  <a:spLocks noChangeArrowheads="1"/>
                </p:cNvSpPr>
                <p:nvPr/>
              </p:nvSpPr>
              <p:spPr bwMode="auto">
                <a:xfrm>
                  <a:off x="562" y="2123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55" name="Group 56"/>
              <p:cNvGrpSpPr>
                <a:grpSpLocks/>
              </p:cNvGrpSpPr>
              <p:nvPr/>
            </p:nvGrpSpPr>
            <p:grpSpPr bwMode="auto">
              <a:xfrm>
                <a:off x="579" y="2304"/>
                <a:ext cx="137" cy="284"/>
                <a:chOff x="579" y="2304"/>
                <a:chExt cx="137" cy="284"/>
              </a:xfrm>
            </p:grpSpPr>
            <p:sp>
              <p:nvSpPr>
                <p:cNvPr id="85156" name="Freeform 57"/>
                <p:cNvSpPr>
                  <a:spLocks noChangeArrowheads="1"/>
                </p:cNvSpPr>
                <p:nvPr/>
              </p:nvSpPr>
              <p:spPr bwMode="auto">
                <a:xfrm>
                  <a:off x="579" y="2304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57" name="Freeform 58"/>
                <p:cNvSpPr>
                  <a:spLocks noChangeArrowheads="1"/>
                </p:cNvSpPr>
                <p:nvPr/>
              </p:nvSpPr>
              <p:spPr bwMode="auto">
                <a:xfrm>
                  <a:off x="619" y="2389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58" name="Freeform 59"/>
                <p:cNvSpPr>
                  <a:spLocks noChangeArrowheads="1"/>
                </p:cNvSpPr>
                <p:nvPr/>
              </p:nvSpPr>
              <p:spPr bwMode="auto">
                <a:xfrm>
                  <a:off x="665" y="2389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59" name="Freeform 60"/>
                <p:cNvSpPr>
                  <a:spLocks noChangeArrowheads="1"/>
                </p:cNvSpPr>
                <p:nvPr/>
              </p:nvSpPr>
              <p:spPr bwMode="auto">
                <a:xfrm>
                  <a:off x="611" y="2510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</p:grpSp>
        <p:sp>
          <p:nvSpPr>
            <p:cNvPr id="85148" name="Freeform 61"/>
            <p:cNvSpPr>
              <a:spLocks noChangeArrowheads="1"/>
            </p:cNvSpPr>
            <p:nvPr/>
          </p:nvSpPr>
          <p:spPr bwMode="auto">
            <a:xfrm>
              <a:off x="337" y="187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11" name="Group 62"/>
          <p:cNvGrpSpPr>
            <a:grpSpLocks/>
          </p:cNvGrpSpPr>
          <p:nvPr/>
        </p:nvGrpSpPr>
        <p:grpSpPr bwMode="auto">
          <a:xfrm>
            <a:off x="3200400" y="5029200"/>
            <a:ext cx="1746250" cy="1289050"/>
            <a:chOff x="1056" y="3168"/>
            <a:chExt cx="1100" cy="812"/>
          </a:xfrm>
        </p:grpSpPr>
        <p:sp>
          <p:nvSpPr>
            <p:cNvPr id="85120" name="Freeform 63"/>
            <p:cNvSpPr>
              <a:spLocks noChangeArrowheads="1"/>
            </p:cNvSpPr>
            <p:nvPr/>
          </p:nvSpPr>
          <p:spPr bwMode="auto">
            <a:xfrm>
              <a:off x="1056" y="316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grpSp>
          <p:nvGrpSpPr>
            <p:cNvPr id="85121" name="Group 64"/>
            <p:cNvGrpSpPr>
              <a:grpSpLocks/>
            </p:cNvGrpSpPr>
            <p:nvPr/>
          </p:nvGrpSpPr>
          <p:grpSpPr bwMode="auto">
            <a:xfrm>
              <a:off x="1250" y="3168"/>
              <a:ext cx="762" cy="716"/>
              <a:chOff x="1250" y="3168"/>
              <a:chExt cx="762" cy="716"/>
            </a:xfrm>
          </p:grpSpPr>
          <p:sp>
            <p:nvSpPr>
              <p:cNvPr id="85123" name="Line 65"/>
              <p:cNvSpPr>
                <a:spLocks noChangeShapeType="1"/>
              </p:cNvSpPr>
              <p:nvPr/>
            </p:nvSpPr>
            <p:spPr bwMode="auto">
              <a:xfrm flipV="1">
                <a:off x="1745" y="3367"/>
                <a:ext cx="72" cy="94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124" name="Line 66"/>
              <p:cNvSpPr>
                <a:spLocks noChangeShapeType="1"/>
              </p:cNvSpPr>
              <p:nvPr/>
            </p:nvSpPr>
            <p:spPr bwMode="auto">
              <a:xfrm>
                <a:off x="1366" y="3440"/>
                <a:ext cx="133" cy="7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125" name="Line 67"/>
              <p:cNvSpPr>
                <a:spLocks noChangeShapeType="1"/>
              </p:cNvSpPr>
              <p:nvPr/>
            </p:nvSpPr>
            <p:spPr bwMode="auto">
              <a:xfrm flipV="1">
                <a:off x="1443" y="3591"/>
                <a:ext cx="102" cy="12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grpSp>
            <p:nvGrpSpPr>
              <p:cNvPr id="85126" name="Group 68"/>
              <p:cNvGrpSpPr>
                <a:grpSpLocks/>
              </p:cNvGrpSpPr>
              <p:nvPr/>
            </p:nvGrpSpPr>
            <p:grpSpPr bwMode="auto">
              <a:xfrm>
                <a:off x="1875" y="3168"/>
                <a:ext cx="137" cy="284"/>
                <a:chOff x="1875" y="3168"/>
                <a:chExt cx="137" cy="284"/>
              </a:xfrm>
            </p:grpSpPr>
            <p:sp>
              <p:nvSpPr>
                <p:cNvPr id="85142" name="Freeform 69"/>
                <p:cNvSpPr>
                  <a:spLocks noChangeArrowheads="1"/>
                </p:cNvSpPr>
                <p:nvPr/>
              </p:nvSpPr>
              <p:spPr bwMode="auto">
                <a:xfrm>
                  <a:off x="1875" y="3168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43" name="Freeform 70"/>
                <p:cNvSpPr>
                  <a:spLocks noChangeArrowheads="1"/>
                </p:cNvSpPr>
                <p:nvPr/>
              </p:nvSpPr>
              <p:spPr bwMode="auto">
                <a:xfrm>
                  <a:off x="1915" y="3253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44" name="Freeform 71"/>
                <p:cNvSpPr>
                  <a:spLocks noChangeArrowheads="1"/>
                </p:cNvSpPr>
                <p:nvPr/>
              </p:nvSpPr>
              <p:spPr bwMode="auto">
                <a:xfrm>
                  <a:off x="1961" y="3253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45" name="Freeform 72"/>
                <p:cNvSpPr>
                  <a:spLocks noChangeArrowheads="1"/>
                </p:cNvSpPr>
                <p:nvPr/>
              </p:nvSpPr>
              <p:spPr bwMode="auto">
                <a:xfrm>
                  <a:off x="1907" y="3374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27" name="Group 73"/>
              <p:cNvGrpSpPr>
                <a:grpSpLocks/>
              </p:cNvGrpSpPr>
              <p:nvPr/>
            </p:nvGrpSpPr>
            <p:grpSpPr bwMode="auto">
              <a:xfrm>
                <a:off x="1587" y="3312"/>
                <a:ext cx="137" cy="284"/>
                <a:chOff x="1587" y="3312"/>
                <a:chExt cx="137" cy="284"/>
              </a:xfrm>
            </p:grpSpPr>
            <p:sp>
              <p:nvSpPr>
                <p:cNvPr id="85138" name="Freeform 74"/>
                <p:cNvSpPr>
                  <a:spLocks noChangeArrowheads="1"/>
                </p:cNvSpPr>
                <p:nvPr/>
              </p:nvSpPr>
              <p:spPr bwMode="auto">
                <a:xfrm>
                  <a:off x="1587" y="3312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9" name="Freeform 75"/>
                <p:cNvSpPr>
                  <a:spLocks noChangeArrowheads="1"/>
                </p:cNvSpPr>
                <p:nvPr/>
              </p:nvSpPr>
              <p:spPr bwMode="auto">
                <a:xfrm>
                  <a:off x="1627" y="3397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40" name="Freeform 76"/>
                <p:cNvSpPr>
                  <a:spLocks noChangeArrowheads="1"/>
                </p:cNvSpPr>
                <p:nvPr/>
              </p:nvSpPr>
              <p:spPr bwMode="auto">
                <a:xfrm>
                  <a:off x="1673" y="3397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41" name="Freeform 77"/>
                <p:cNvSpPr>
                  <a:spLocks noChangeArrowheads="1"/>
                </p:cNvSpPr>
                <p:nvPr/>
              </p:nvSpPr>
              <p:spPr bwMode="auto">
                <a:xfrm>
                  <a:off x="1619" y="3518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28" name="Group 78"/>
              <p:cNvGrpSpPr>
                <a:grpSpLocks/>
              </p:cNvGrpSpPr>
              <p:nvPr/>
            </p:nvGrpSpPr>
            <p:grpSpPr bwMode="auto">
              <a:xfrm>
                <a:off x="1250" y="3214"/>
                <a:ext cx="137" cy="284"/>
                <a:chOff x="1250" y="3214"/>
                <a:chExt cx="137" cy="284"/>
              </a:xfrm>
            </p:grpSpPr>
            <p:sp>
              <p:nvSpPr>
                <p:cNvPr id="85134" name="Freeform 79"/>
                <p:cNvSpPr>
                  <a:spLocks noChangeArrowheads="1"/>
                </p:cNvSpPr>
                <p:nvPr/>
              </p:nvSpPr>
              <p:spPr bwMode="auto">
                <a:xfrm>
                  <a:off x="1250" y="3214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5" name="Freeform 80"/>
                <p:cNvSpPr>
                  <a:spLocks noChangeArrowheads="1"/>
                </p:cNvSpPr>
                <p:nvPr/>
              </p:nvSpPr>
              <p:spPr bwMode="auto">
                <a:xfrm>
                  <a:off x="1290" y="3299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6" name="Freeform 81"/>
                <p:cNvSpPr>
                  <a:spLocks noChangeArrowheads="1"/>
                </p:cNvSpPr>
                <p:nvPr/>
              </p:nvSpPr>
              <p:spPr bwMode="auto">
                <a:xfrm>
                  <a:off x="1335" y="3299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7" name="Freeform 82"/>
                <p:cNvSpPr>
                  <a:spLocks noChangeArrowheads="1"/>
                </p:cNvSpPr>
                <p:nvPr/>
              </p:nvSpPr>
              <p:spPr bwMode="auto">
                <a:xfrm>
                  <a:off x="1281" y="3419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29" name="Group 83"/>
              <p:cNvGrpSpPr>
                <a:grpSpLocks/>
              </p:cNvGrpSpPr>
              <p:nvPr/>
            </p:nvGrpSpPr>
            <p:grpSpPr bwMode="auto">
              <a:xfrm>
                <a:off x="1299" y="3600"/>
                <a:ext cx="137" cy="284"/>
                <a:chOff x="1299" y="3600"/>
                <a:chExt cx="137" cy="284"/>
              </a:xfrm>
            </p:grpSpPr>
            <p:sp>
              <p:nvSpPr>
                <p:cNvPr id="85130" name="Freeform 84"/>
                <p:cNvSpPr>
                  <a:spLocks noChangeArrowheads="1"/>
                </p:cNvSpPr>
                <p:nvPr/>
              </p:nvSpPr>
              <p:spPr bwMode="auto">
                <a:xfrm>
                  <a:off x="1299" y="3600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1" name="Freeform 85"/>
                <p:cNvSpPr>
                  <a:spLocks noChangeArrowheads="1"/>
                </p:cNvSpPr>
                <p:nvPr/>
              </p:nvSpPr>
              <p:spPr bwMode="auto">
                <a:xfrm>
                  <a:off x="1339" y="3685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2" name="Freeform 86"/>
                <p:cNvSpPr>
                  <a:spLocks noChangeArrowheads="1"/>
                </p:cNvSpPr>
                <p:nvPr/>
              </p:nvSpPr>
              <p:spPr bwMode="auto">
                <a:xfrm>
                  <a:off x="1385" y="3685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33" name="Freeform 87"/>
                <p:cNvSpPr>
                  <a:spLocks noChangeArrowheads="1"/>
                </p:cNvSpPr>
                <p:nvPr/>
              </p:nvSpPr>
              <p:spPr bwMode="auto">
                <a:xfrm>
                  <a:off x="1331" y="3806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</p:grpSp>
        <p:sp>
          <p:nvSpPr>
            <p:cNvPr id="85122" name="Freeform 88"/>
            <p:cNvSpPr>
              <a:spLocks noChangeArrowheads="1"/>
            </p:cNvSpPr>
            <p:nvPr/>
          </p:nvSpPr>
          <p:spPr bwMode="auto">
            <a:xfrm>
              <a:off x="1056" y="316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12" name="Group 89"/>
          <p:cNvGrpSpPr>
            <a:grpSpLocks/>
          </p:cNvGrpSpPr>
          <p:nvPr/>
        </p:nvGrpSpPr>
        <p:grpSpPr bwMode="auto">
          <a:xfrm>
            <a:off x="5181600" y="3733800"/>
            <a:ext cx="1746250" cy="1289050"/>
            <a:chOff x="2304" y="2352"/>
            <a:chExt cx="1100" cy="812"/>
          </a:xfrm>
        </p:grpSpPr>
        <p:sp>
          <p:nvSpPr>
            <p:cNvPr id="85094" name="Freeform 90"/>
            <p:cNvSpPr>
              <a:spLocks noChangeArrowheads="1"/>
            </p:cNvSpPr>
            <p:nvPr/>
          </p:nvSpPr>
          <p:spPr bwMode="auto">
            <a:xfrm>
              <a:off x="2304" y="235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grpSp>
          <p:nvGrpSpPr>
            <p:cNvPr id="85095" name="Group 91"/>
            <p:cNvGrpSpPr>
              <a:grpSpLocks/>
            </p:cNvGrpSpPr>
            <p:nvPr/>
          </p:nvGrpSpPr>
          <p:grpSpPr bwMode="auto">
            <a:xfrm>
              <a:off x="2497" y="2352"/>
              <a:ext cx="763" cy="716"/>
              <a:chOff x="2497" y="2352"/>
              <a:chExt cx="763" cy="716"/>
            </a:xfrm>
          </p:grpSpPr>
          <p:sp>
            <p:nvSpPr>
              <p:cNvPr id="85097" name="Line 92"/>
              <p:cNvSpPr>
                <a:spLocks noChangeShapeType="1"/>
              </p:cNvSpPr>
              <p:nvPr/>
            </p:nvSpPr>
            <p:spPr bwMode="auto">
              <a:xfrm flipV="1">
                <a:off x="2993" y="2551"/>
                <a:ext cx="72" cy="94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98" name="Line 93"/>
              <p:cNvSpPr>
                <a:spLocks noChangeShapeType="1"/>
              </p:cNvSpPr>
              <p:nvPr/>
            </p:nvSpPr>
            <p:spPr bwMode="auto">
              <a:xfrm>
                <a:off x="2614" y="2624"/>
                <a:ext cx="133" cy="7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99" name="Line 94"/>
              <p:cNvSpPr>
                <a:spLocks noChangeShapeType="1"/>
              </p:cNvSpPr>
              <p:nvPr/>
            </p:nvSpPr>
            <p:spPr bwMode="auto">
              <a:xfrm flipV="1">
                <a:off x="2691" y="2774"/>
                <a:ext cx="102" cy="12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grpSp>
            <p:nvGrpSpPr>
              <p:cNvPr id="85100" name="Group 95"/>
              <p:cNvGrpSpPr>
                <a:grpSpLocks/>
              </p:cNvGrpSpPr>
              <p:nvPr/>
            </p:nvGrpSpPr>
            <p:grpSpPr bwMode="auto">
              <a:xfrm>
                <a:off x="3123" y="2352"/>
                <a:ext cx="137" cy="284"/>
                <a:chOff x="3123" y="2352"/>
                <a:chExt cx="137" cy="284"/>
              </a:xfrm>
            </p:grpSpPr>
            <p:sp>
              <p:nvSpPr>
                <p:cNvPr id="85116" name="Freeform 96"/>
                <p:cNvSpPr>
                  <a:spLocks noChangeArrowheads="1"/>
                </p:cNvSpPr>
                <p:nvPr/>
              </p:nvSpPr>
              <p:spPr bwMode="auto">
                <a:xfrm>
                  <a:off x="3123" y="2352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7" name="Freeform 97"/>
                <p:cNvSpPr>
                  <a:spLocks noChangeArrowheads="1"/>
                </p:cNvSpPr>
                <p:nvPr/>
              </p:nvSpPr>
              <p:spPr bwMode="auto">
                <a:xfrm>
                  <a:off x="3163" y="2436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8" name="Freeform 98"/>
                <p:cNvSpPr>
                  <a:spLocks noChangeArrowheads="1"/>
                </p:cNvSpPr>
                <p:nvPr/>
              </p:nvSpPr>
              <p:spPr bwMode="auto">
                <a:xfrm>
                  <a:off x="3209" y="2436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9" name="Freeform 99"/>
                <p:cNvSpPr>
                  <a:spLocks noChangeArrowheads="1"/>
                </p:cNvSpPr>
                <p:nvPr/>
              </p:nvSpPr>
              <p:spPr bwMode="auto">
                <a:xfrm>
                  <a:off x="3155" y="2558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01" name="Group 100"/>
              <p:cNvGrpSpPr>
                <a:grpSpLocks/>
              </p:cNvGrpSpPr>
              <p:nvPr/>
            </p:nvGrpSpPr>
            <p:grpSpPr bwMode="auto">
              <a:xfrm>
                <a:off x="2835" y="2496"/>
                <a:ext cx="137" cy="284"/>
                <a:chOff x="2835" y="2496"/>
                <a:chExt cx="137" cy="284"/>
              </a:xfrm>
            </p:grpSpPr>
            <p:sp>
              <p:nvSpPr>
                <p:cNvPr id="85112" name="Freeform 101"/>
                <p:cNvSpPr>
                  <a:spLocks noChangeArrowheads="1"/>
                </p:cNvSpPr>
                <p:nvPr/>
              </p:nvSpPr>
              <p:spPr bwMode="auto">
                <a:xfrm>
                  <a:off x="2835" y="2496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3" name="Freeform 102"/>
                <p:cNvSpPr>
                  <a:spLocks noChangeArrowheads="1"/>
                </p:cNvSpPr>
                <p:nvPr/>
              </p:nvSpPr>
              <p:spPr bwMode="auto">
                <a:xfrm>
                  <a:off x="2875" y="2580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4" name="Freeform 103"/>
                <p:cNvSpPr>
                  <a:spLocks noChangeArrowheads="1"/>
                </p:cNvSpPr>
                <p:nvPr/>
              </p:nvSpPr>
              <p:spPr bwMode="auto">
                <a:xfrm>
                  <a:off x="2921" y="2580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5" name="Freeform 104"/>
                <p:cNvSpPr>
                  <a:spLocks noChangeArrowheads="1"/>
                </p:cNvSpPr>
                <p:nvPr/>
              </p:nvSpPr>
              <p:spPr bwMode="auto">
                <a:xfrm>
                  <a:off x="2867" y="2702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02" name="Group 105"/>
              <p:cNvGrpSpPr>
                <a:grpSpLocks/>
              </p:cNvGrpSpPr>
              <p:nvPr/>
            </p:nvGrpSpPr>
            <p:grpSpPr bwMode="auto">
              <a:xfrm>
                <a:off x="2497" y="2397"/>
                <a:ext cx="137" cy="284"/>
                <a:chOff x="2497" y="2397"/>
                <a:chExt cx="137" cy="284"/>
              </a:xfrm>
            </p:grpSpPr>
            <p:sp>
              <p:nvSpPr>
                <p:cNvPr id="85108" name="Freeform 106"/>
                <p:cNvSpPr>
                  <a:spLocks noChangeArrowheads="1"/>
                </p:cNvSpPr>
                <p:nvPr/>
              </p:nvSpPr>
              <p:spPr bwMode="auto">
                <a:xfrm>
                  <a:off x="2497" y="2397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09" name="Freeform 107"/>
                <p:cNvSpPr>
                  <a:spLocks noChangeArrowheads="1"/>
                </p:cNvSpPr>
                <p:nvPr/>
              </p:nvSpPr>
              <p:spPr bwMode="auto">
                <a:xfrm>
                  <a:off x="2538" y="2482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0" name="Freeform 108"/>
                <p:cNvSpPr>
                  <a:spLocks noChangeArrowheads="1"/>
                </p:cNvSpPr>
                <p:nvPr/>
              </p:nvSpPr>
              <p:spPr bwMode="auto">
                <a:xfrm>
                  <a:off x="2584" y="2482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11" name="Freeform 109"/>
                <p:cNvSpPr>
                  <a:spLocks noChangeArrowheads="1"/>
                </p:cNvSpPr>
                <p:nvPr/>
              </p:nvSpPr>
              <p:spPr bwMode="auto">
                <a:xfrm>
                  <a:off x="2529" y="2603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103" name="Group 110"/>
              <p:cNvGrpSpPr>
                <a:grpSpLocks/>
              </p:cNvGrpSpPr>
              <p:nvPr/>
            </p:nvGrpSpPr>
            <p:grpSpPr bwMode="auto">
              <a:xfrm>
                <a:off x="2547" y="2784"/>
                <a:ext cx="137" cy="284"/>
                <a:chOff x="2547" y="2784"/>
                <a:chExt cx="137" cy="284"/>
              </a:xfrm>
            </p:grpSpPr>
            <p:sp>
              <p:nvSpPr>
                <p:cNvPr id="85104" name="Freeform 111"/>
                <p:cNvSpPr>
                  <a:spLocks noChangeArrowheads="1"/>
                </p:cNvSpPr>
                <p:nvPr/>
              </p:nvSpPr>
              <p:spPr bwMode="auto">
                <a:xfrm>
                  <a:off x="2547" y="2784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05" name="Freeform 112"/>
                <p:cNvSpPr>
                  <a:spLocks noChangeArrowheads="1"/>
                </p:cNvSpPr>
                <p:nvPr/>
              </p:nvSpPr>
              <p:spPr bwMode="auto">
                <a:xfrm>
                  <a:off x="2587" y="2868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06" name="Freeform 113"/>
                <p:cNvSpPr>
                  <a:spLocks noChangeArrowheads="1"/>
                </p:cNvSpPr>
                <p:nvPr/>
              </p:nvSpPr>
              <p:spPr bwMode="auto">
                <a:xfrm>
                  <a:off x="2633" y="2868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107" name="Freeform 114"/>
                <p:cNvSpPr>
                  <a:spLocks noChangeArrowheads="1"/>
                </p:cNvSpPr>
                <p:nvPr/>
              </p:nvSpPr>
              <p:spPr bwMode="auto">
                <a:xfrm>
                  <a:off x="2579" y="2990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</p:grpSp>
        <p:sp>
          <p:nvSpPr>
            <p:cNvPr id="85096" name="Freeform 115"/>
            <p:cNvSpPr>
              <a:spLocks noChangeArrowheads="1"/>
            </p:cNvSpPr>
            <p:nvPr/>
          </p:nvSpPr>
          <p:spPr bwMode="auto">
            <a:xfrm>
              <a:off x="2304" y="235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13" name="Group 116"/>
          <p:cNvGrpSpPr>
            <a:grpSpLocks/>
          </p:cNvGrpSpPr>
          <p:nvPr/>
        </p:nvGrpSpPr>
        <p:grpSpPr bwMode="auto">
          <a:xfrm>
            <a:off x="6553200" y="5105400"/>
            <a:ext cx="1746250" cy="1289050"/>
            <a:chOff x="3168" y="3216"/>
            <a:chExt cx="1100" cy="812"/>
          </a:xfrm>
        </p:grpSpPr>
        <p:sp>
          <p:nvSpPr>
            <p:cNvPr id="85068" name="Freeform 117"/>
            <p:cNvSpPr>
              <a:spLocks noChangeArrowheads="1"/>
            </p:cNvSpPr>
            <p:nvPr/>
          </p:nvSpPr>
          <p:spPr bwMode="auto">
            <a:xfrm>
              <a:off x="3168" y="3216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grpSp>
          <p:nvGrpSpPr>
            <p:cNvPr id="85069" name="Group 118"/>
            <p:cNvGrpSpPr>
              <a:grpSpLocks/>
            </p:cNvGrpSpPr>
            <p:nvPr/>
          </p:nvGrpSpPr>
          <p:grpSpPr bwMode="auto">
            <a:xfrm>
              <a:off x="3361" y="3216"/>
              <a:ext cx="763" cy="716"/>
              <a:chOff x="3361" y="3216"/>
              <a:chExt cx="763" cy="716"/>
            </a:xfrm>
          </p:grpSpPr>
          <p:sp>
            <p:nvSpPr>
              <p:cNvPr id="85071" name="Line 119"/>
              <p:cNvSpPr>
                <a:spLocks noChangeShapeType="1"/>
              </p:cNvSpPr>
              <p:nvPr/>
            </p:nvSpPr>
            <p:spPr bwMode="auto">
              <a:xfrm flipV="1">
                <a:off x="3857" y="3415"/>
                <a:ext cx="72" cy="94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72" name="Line 120"/>
              <p:cNvSpPr>
                <a:spLocks noChangeShapeType="1"/>
              </p:cNvSpPr>
              <p:nvPr/>
            </p:nvSpPr>
            <p:spPr bwMode="auto">
              <a:xfrm>
                <a:off x="3478" y="3488"/>
                <a:ext cx="133" cy="7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73" name="Line 121"/>
              <p:cNvSpPr>
                <a:spLocks noChangeShapeType="1"/>
              </p:cNvSpPr>
              <p:nvPr/>
            </p:nvSpPr>
            <p:spPr bwMode="auto">
              <a:xfrm flipV="1">
                <a:off x="3555" y="3638"/>
                <a:ext cx="102" cy="12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grpSp>
            <p:nvGrpSpPr>
              <p:cNvPr id="85074" name="Group 122"/>
              <p:cNvGrpSpPr>
                <a:grpSpLocks/>
              </p:cNvGrpSpPr>
              <p:nvPr/>
            </p:nvGrpSpPr>
            <p:grpSpPr bwMode="auto">
              <a:xfrm>
                <a:off x="3987" y="3216"/>
                <a:ext cx="137" cy="284"/>
                <a:chOff x="3987" y="3216"/>
                <a:chExt cx="137" cy="284"/>
              </a:xfrm>
            </p:grpSpPr>
            <p:sp>
              <p:nvSpPr>
                <p:cNvPr id="85090" name="Freeform 123"/>
                <p:cNvSpPr>
                  <a:spLocks noChangeArrowheads="1"/>
                </p:cNvSpPr>
                <p:nvPr/>
              </p:nvSpPr>
              <p:spPr bwMode="auto">
                <a:xfrm>
                  <a:off x="3987" y="3216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91" name="Freeform 124"/>
                <p:cNvSpPr>
                  <a:spLocks noChangeArrowheads="1"/>
                </p:cNvSpPr>
                <p:nvPr/>
              </p:nvSpPr>
              <p:spPr bwMode="auto">
                <a:xfrm>
                  <a:off x="4027" y="3300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92" name="Freeform 125"/>
                <p:cNvSpPr>
                  <a:spLocks noChangeArrowheads="1"/>
                </p:cNvSpPr>
                <p:nvPr/>
              </p:nvSpPr>
              <p:spPr bwMode="auto">
                <a:xfrm>
                  <a:off x="4073" y="3300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93" name="Freeform 126"/>
                <p:cNvSpPr>
                  <a:spLocks noChangeArrowheads="1"/>
                </p:cNvSpPr>
                <p:nvPr/>
              </p:nvSpPr>
              <p:spPr bwMode="auto">
                <a:xfrm>
                  <a:off x="4019" y="3422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75" name="Group 127"/>
              <p:cNvGrpSpPr>
                <a:grpSpLocks/>
              </p:cNvGrpSpPr>
              <p:nvPr/>
            </p:nvGrpSpPr>
            <p:grpSpPr bwMode="auto">
              <a:xfrm>
                <a:off x="3699" y="3360"/>
                <a:ext cx="137" cy="284"/>
                <a:chOff x="3699" y="3360"/>
                <a:chExt cx="137" cy="284"/>
              </a:xfrm>
            </p:grpSpPr>
            <p:sp>
              <p:nvSpPr>
                <p:cNvPr id="85086" name="Freeform 128"/>
                <p:cNvSpPr>
                  <a:spLocks noChangeArrowheads="1"/>
                </p:cNvSpPr>
                <p:nvPr/>
              </p:nvSpPr>
              <p:spPr bwMode="auto">
                <a:xfrm>
                  <a:off x="3699" y="3360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7" name="Freeform 129"/>
                <p:cNvSpPr>
                  <a:spLocks noChangeArrowheads="1"/>
                </p:cNvSpPr>
                <p:nvPr/>
              </p:nvSpPr>
              <p:spPr bwMode="auto">
                <a:xfrm>
                  <a:off x="3739" y="3444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8" name="Freeform 130"/>
                <p:cNvSpPr>
                  <a:spLocks noChangeArrowheads="1"/>
                </p:cNvSpPr>
                <p:nvPr/>
              </p:nvSpPr>
              <p:spPr bwMode="auto">
                <a:xfrm>
                  <a:off x="3785" y="3444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9" name="Freeform 131"/>
                <p:cNvSpPr>
                  <a:spLocks noChangeArrowheads="1"/>
                </p:cNvSpPr>
                <p:nvPr/>
              </p:nvSpPr>
              <p:spPr bwMode="auto">
                <a:xfrm>
                  <a:off x="3731" y="3566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76" name="Group 132"/>
              <p:cNvGrpSpPr>
                <a:grpSpLocks/>
              </p:cNvGrpSpPr>
              <p:nvPr/>
            </p:nvGrpSpPr>
            <p:grpSpPr bwMode="auto">
              <a:xfrm>
                <a:off x="3361" y="3261"/>
                <a:ext cx="137" cy="284"/>
                <a:chOff x="3361" y="3261"/>
                <a:chExt cx="137" cy="284"/>
              </a:xfrm>
            </p:grpSpPr>
            <p:sp>
              <p:nvSpPr>
                <p:cNvPr id="85082" name="Freeform 133"/>
                <p:cNvSpPr>
                  <a:spLocks noChangeArrowheads="1"/>
                </p:cNvSpPr>
                <p:nvPr/>
              </p:nvSpPr>
              <p:spPr bwMode="auto">
                <a:xfrm>
                  <a:off x="3361" y="3261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3" name="Freeform 134"/>
                <p:cNvSpPr>
                  <a:spLocks noChangeArrowheads="1"/>
                </p:cNvSpPr>
                <p:nvPr/>
              </p:nvSpPr>
              <p:spPr bwMode="auto">
                <a:xfrm>
                  <a:off x="3402" y="3346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4" name="Freeform 135"/>
                <p:cNvSpPr>
                  <a:spLocks noChangeArrowheads="1"/>
                </p:cNvSpPr>
                <p:nvPr/>
              </p:nvSpPr>
              <p:spPr bwMode="auto">
                <a:xfrm>
                  <a:off x="3448" y="3346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5" name="Freeform 136"/>
                <p:cNvSpPr>
                  <a:spLocks noChangeArrowheads="1"/>
                </p:cNvSpPr>
                <p:nvPr/>
              </p:nvSpPr>
              <p:spPr bwMode="auto">
                <a:xfrm>
                  <a:off x="3393" y="3467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77" name="Group 137"/>
              <p:cNvGrpSpPr>
                <a:grpSpLocks/>
              </p:cNvGrpSpPr>
              <p:nvPr/>
            </p:nvGrpSpPr>
            <p:grpSpPr bwMode="auto">
              <a:xfrm>
                <a:off x="3411" y="3648"/>
                <a:ext cx="137" cy="284"/>
                <a:chOff x="3411" y="3648"/>
                <a:chExt cx="137" cy="284"/>
              </a:xfrm>
            </p:grpSpPr>
            <p:sp>
              <p:nvSpPr>
                <p:cNvPr id="85078" name="Freeform 138"/>
                <p:cNvSpPr>
                  <a:spLocks noChangeArrowheads="1"/>
                </p:cNvSpPr>
                <p:nvPr/>
              </p:nvSpPr>
              <p:spPr bwMode="auto">
                <a:xfrm>
                  <a:off x="3411" y="3648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79" name="Freeform 139"/>
                <p:cNvSpPr>
                  <a:spLocks noChangeArrowheads="1"/>
                </p:cNvSpPr>
                <p:nvPr/>
              </p:nvSpPr>
              <p:spPr bwMode="auto">
                <a:xfrm>
                  <a:off x="3451" y="3732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0" name="Freeform 140"/>
                <p:cNvSpPr>
                  <a:spLocks noChangeArrowheads="1"/>
                </p:cNvSpPr>
                <p:nvPr/>
              </p:nvSpPr>
              <p:spPr bwMode="auto">
                <a:xfrm>
                  <a:off x="3497" y="3732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81" name="Freeform 141"/>
                <p:cNvSpPr>
                  <a:spLocks noChangeArrowheads="1"/>
                </p:cNvSpPr>
                <p:nvPr/>
              </p:nvSpPr>
              <p:spPr bwMode="auto">
                <a:xfrm>
                  <a:off x="3443" y="3854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</p:grpSp>
        <p:sp>
          <p:nvSpPr>
            <p:cNvPr id="85070" name="Freeform 142"/>
            <p:cNvSpPr>
              <a:spLocks noChangeArrowheads="1"/>
            </p:cNvSpPr>
            <p:nvPr/>
          </p:nvSpPr>
          <p:spPr bwMode="auto">
            <a:xfrm>
              <a:off x="3168" y="3216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14" name="Group 143"/>
          <p:cNvGrpSpPr>
            <a:grpSpLocks/>
          </p:cNvGrpSpPr>
          <p:nvPr/>
        </p:nvGrpSpPr>
        <p:grpSpPr bwMode="auto">
          <a:xfrm>
            <a:off x="5181600" y="3733800"/>
            <a:ext cx="1746250" cy="1289050"/>
            <a:chOff x="2304" y="2352"/>
            <a:chExt cx="1100" cy="812"/>
          </a:xfrm>
        </p:grpSpPr>
        <p:sp>
          <p:nvSpPr>
            <p:cNvPr id="85042" name="Freeform 144"/>
            <p:cNvSpPr>
              <a:spLocks noChangeArrowheads="1"/>
            </p:cNvSpPr>
            <p:nvPr/>
          </p:nvSpPr>
          <p:spPr bwMode="auto">
            <a:xfrm>
              <a:off x="2304" y="235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grpSp>
          <p:nvGrpSpPr>
            <p:cNvPr id="85043" name="Group 145"/>
            <p:cNvGrpSpPr>
              <a:grpSpLocks/>
            </p:cNvGrpSpPr>
            <p:nvPr/>
          </p:nvGrpSpPr>
          <p:grpSpPr bwMode="auto">
            <a:xfrm>
              <a:off x="2497" y="2352"/>
              <a:ext cx="763" cy="716"/>
              <a:chOff x="2497" y="2352"/>
              <a:chExt cx="763" cy="716"/>
            </a:xfrm>
          </p:grpSpPr>
          <p:sp>
            <p:nvSpPr>
              <p:cNvPr id="85045" name="Line 146"/>
              <p:cNvSpPr>
                <a:spLocks noChangeShapeType="1"/>
              </p:cNvSpPr>
              <p:nvPr/>
            </p:nvSpPr>
            <p:spPr bwMode="auto">
              <a:xfrm flipV="1">
                <a:off x="2993" y="2551"/>
                <a:ext cx="72" cy="94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46" name="Line 147"/>
              <p:cNvSpPr>
                <a:spLocks noChangeShapeType="1"/>
              </p:cNvSpPr>
              <p:nvPr/>
            </p:nvSpPr>
            <p:spPr bwMode="auto">
              <a:xfrm>
                <a:off x="2614" y="2624"/>
                <a:ext cx="133" cy="7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47" name="Line 148"/>
              <p:cNvSpPr>
                <a:spLocks noChangeShapeType="1"/>
              </p:cNvSpPr>
              <p:nvPr/>
            </p:nvSpPr>
            <p:spPr bwMode="auto">
              <a:xfrm flipV="1">
                <a:off x="2691" y="2774"/>
                <a:ext cx="102" cy="12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grpSp>
            <p:nvGrpSpPr>
              <p:cNvPr id="85048" name="Group 149"/>
              <p:cNvGrpSpPr>
                <a:grpSpLocks/>
              </p:cNvGrpSpPr>
              <p:nvPr/>
            </p:nvGrpSpPr>
            <p:grpSpPr bwMode="auto">
              <a:xfrm>
                <a:off x="3123" y="2352"/>
                <a:ext cx="137" cy="284"/>
                <a:chOff x="3123" y="2352"/>
                <a:chExt cx="137" cy="284"/>
              </a:xfrm>
            </p:grpSpPr>
            <p:sp>
              <p:nvSpPr>
                <p:cNvPr id="85064" name="Freeform 150"/>
                <p:cNvSpPr>
                  <a:spLocks noChangeArrowheads="1"/>
                </p:cNvSpPr>
                <p:nvPr/>
              </p:nvSpPr>
              <p:spPr bwMode="auto">
                <a:xfrm>
                  <a:off x="3123" y="2352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65" name="Freeform 151"/>
                <p:cNvSpPr>
                  <a:spLocks noChangeArrowheads="1"/>
                </p:cNvSpPr>
                <p:nvPr/>
              </p:nvSpPr>
              <p:spPr bwMode="auto">
                <a:xfrm>
                  <a:off x="3163" y="2436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66" name="Freeform 152"/>
                <p:cNvSpPr>
                  <a:spLocks noChangeArrowheads="1"/>
                </p:cNvSpPr>
                <p:nvPr/>
              </p:nvSpPr>
              <p:spPr bwMode="auto">
                <a:xfrm>
                  <a:off x="3209" y="2436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67" name="Freeform 153"/>
                <p:cNvSpPr>
                  <a:spLocks noChangeArrowheads="1"/>
                </p:cNvSpPr>
                <p:nvPr/>
              </p:nvSpPr>
              <p:spPr bwMode="auto">
                <a:xfrm>
                  <a:off x="3155" y="2558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49" name="Group 154"/>
              <p:cNvGrpSpPr>
                <a:grpSpLocks/>
              </p:cNvGrpSpPr>
              <p:nvPr/>
            </p:nvGrpSpPr>
            <p:grpSpPr bwMode="auto">
              <a:xfrm>
                <a:off x="2835" y="2496"/>
                <a:ext cx="137" cy="284"/>
                <a:chOff x="2835" y="2496"/>
                <a:chExt cx="137" cy="284"/>
              </a:xfrm>
            </p:grpSpPr>
            <p:sp>
              <p:nvSpPr>
                <p:cNvPr id="85060" name="Freeform 155"/>
                <p:cNvSpPr>
                  <a:spLocks noChangeArrowheads="1"/>
                </p:cNvSpPr>
                <p:nvPr/>
              </p:nvSpPr>
              <p:spPr bwMode="auto">
                <a:xfrm>
                  <a:off x="2835" y="2496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61" name="Freeform 156"/>
                <p:cNvSpPr>
                  <a:spLocks noChangeArrowheads="1"/>
                </p:cNvSpPr>
                <p:nvPr/>
              </p:nvSpPr>
              <p:spPr bwMode="auto">
                <a:xfrm>
                  <a:off x="2875" y="2580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62" name="Freeform 157"/>
                <p:cNvSpPr>
                  <a:spLocks noChangeArrowheads="1"/>
                </p:cNvSpPr>
                <p:nvPr/>
              </p:nvSpPr>
              <p:spPr bwMode="auto">
                <a:xfrm>
                  <a:off x="2921" y="2580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63" name="Freeform 158"/>
                <p:cNvSpPr>
                  <a:spLocks noChangeArrowheads="1"/>
                </p:cNvSpPr>
                <p:nvPr/>
              </p:nvSpPr>
              <p:spPr bwMode="auto">
                <a:xfrm>
                  <a:off x="2867" y="2702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50" name="Group 159"/>
              <p:cNvGrpSpPr>
                <a:grpSpLocks/>
              </p:cNvGrpSpPr>
              <p:nvPr/>
            </p:nvGrpSpPr>
            <p:grpSpPr bwMode="auto">
              <a:xfrm>
                <a:off x="2497" y="2397"/>
                <a:ext cx="137" cy="284"/>
                <a:chOff x="2497" y="2397"/>
                <a:chExt cx="137" cy="284"/>
              </a:xfrm>
            </p:grpSpPr>
            <p:sp>
              <p:nvSpPr>
                <p:cNvPr id="85056" name="Freeform 160"/>
                <p:cNvSpPr>
                  <a:spLocks noChangeArrowheads="1"/>
                </p:cNvSpPr>
                <p:nvPr/>
              </p:nvSpPr>
              <p:spPr bwMode="auto">
                <a:xfrm>
                  <a:off x="2497" y="2397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57" name="Freeform 161"/>
                <p:cNvSpPr>
                  <a:spLocks noChangeArrowheads="1"/>
                </p:cNvSpPr>
                <p:nvPr/>
              </p:nvSpPr>
              <p:spPr bwMode="auto">
                <a:xfrm>
                  <a:off x="2538" y="2482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58" name="Freeform 162"/>
                <p:cNvSpPr>
                  <a:spLocks noChangeArrowheads="1"/>
                </p:cNvSpPr>
                <p:nvPr/>
              </p:nvSpPr>
              <p:spPr bwMode="auto">
                <a:xfrm>
                  <a:off x="2584" y="2482"/>
                  <a:ext cx="11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59" name="Freeform 163"/>
                <p:cNvSpPr>
                  <a:spLocks noChangeArrowheads="1"/>
                </p:cNvSpPr>
                <p:nvPr/>
              </p:nvSpPr>
              <p:spPr bwMode="auto">
                <a:xfrm>
                  <a:off x="2529" y="2603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51" name="Group 164"/>
              <p:cNvGrpSpPr>
                <a:grpSpLocks/>
              </p:cNvGrpSpPr>
              <p:nvPr/>
            </p:nvGrpSpPr>
            <p:grpSpPr bwMode="auto">
              <a:xfrm>
                <a:off x="2547" y="2784"/>
                <a:ext cx="137" cy="284"/>
                <a:chOff x="2547" y="2784"/>
                <a:chExt cx="137" cy="284"/>
              </a:xfrm>
            </p:grpSpPr>
            <p:sp>
              <p:nvSpPr>
                <p:cNvPr id="85052" name="Freeform 165"/>
                <p:cNvSpPr>
                  <a:spLocks noChangeArrowheads="1"/>
                </p:cNvSpPr>
                <p:nvPr/>
              </p:nvSpPr>
              <p:spPr bwMode="auto">
                <a:xfrm>
                  <a:off x="2547" y="2784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53" name="Freeform 166"/>
                <p:cNvSpPr>
                  <a:spLocks noChangeArrowheads="1"/>
                </p:cNvSpPr>
                <p:nvPr/>
              </p:nvSpPr>
              <p:spPr bwMode="auto">
                <a:xfrm>
                  <a:off x="2587" y="2868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54" name="Freeform 167"/>
                <p:cNvSpPr>
                  <a:spLocks noChangeArrowheads="1"/>
                </p:cNvSpPr>
                <p:nvPr/>
              </p:nvSpPr>
              <p:spPr bwMode="auto">
                <a:xfrm>
                  <a:off x="2633" y="2868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55" name="Freeform 168"/>
                <p:cNvSpPr>
                  <a:spLocks noChangeArrowheads="1"/>
                </p:cNvSpPr>
                <p:nvPr/>
              </p:nvSpPr>
              <p:spPr bwMode="auto">
                <a:xfrm>
                  <a:off x="2579" y="2990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</p:grpSp>
        <p:sp>
          <p:nvSpPr>
            <p:cNvPr id="85044" name="Freeform 169"/>
            <p:cNvSpPr>
              <a:spLocks noChangeArrowheads="1"/>
            </p:cNvSpPr>
            <p:nvPr/>
          </p:nvSpPr>
          <p:spPr bwMode="auto">
            <a:xfrm>
              <a:off x="2304" y="235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5015" name="Group 170"/>
          <p:cNvGrpSpPr>
            <a:grpSpLocks/>
          </p:cNvGrpSpPr>
          <p:nvPr/>
        </p:nvGrpSpPr>
        <p:grpSpPr bwMode="auto">
          <a:xfrm>
            <a:off x="8001000" y="2362200"/>
            <a:ext cx="1746250" cy="1289050"/>
            <a:chOff x="4080" y="1488"/>
            <a:chExt cx="1100" cy="812"/>
          </a:xfrm>
        </p:grpSpPr>
        <p:sp>
          <p:nvSpPr>
            <p:cNvPr id="85016" name="Freeform 171"/>
            <p:cNvSpPr>
              <a:spLocks noChangeArrowheads="1"/>
            </p:cNvSpPr>
            <p:nvPr/>
          </p:nvSpPr>
          <p:spPr bwMode="auto">
            <a:xfrm>
              <a:off x="4080" y="148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grpSp>
          <p:nvGrpSpPr>
            <p:cNvPr id="85017" name="Group 172"/>
            <p:cNvGrpSpPr>
              <a:grpSpLocks/>
            </p:cNvGrpSpPr>
            <p:nvPr/>
          </p:nvGrpSpPr>
          <p:grpSpPr bwMode="auto">
            <a:xfrm>
              <a:off x="4274" y="1488"/>
              <a:ext cx="762" cy="716"/>
              <a:chOff x="4274" y="1488"/>
              <a:chExt cx="762" cy="716"/>
            </a:xfrm>
          </p:grpSpPr>
          <p:sp>
            <p:nvSpPr>
              <p:cNvPr id="85019" name="Line 173"/>
              <p:cNvSpPr>
                <a:spLocks noChangeShapeType="1"/>
              </p:cNvSpPr>
              <p:nvPr/>
            </p:nvSpPr>
            <p:spPr bwMode="auto">
              <a:xfrm flipV="1">
                <a:off x="4769" y="1687"/>
                <a:ext cx="72" cy="94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20" name="Line 174"/>
              <p:cNvSpPr>
                <a:spLocks noChangeShapeType="1"/>
              </p:cNvSpPr>
              <p:nvPr/>
            </p:nvSpPr>
            <p:spPr bwMode="auto">
              <a:xfrm>
                <a:off x="4390" y="1760"/>
                <a:ext cx="133" cy="7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sp>
            <p:nvSpPr>
              <p:cNvPr id="85021" name="Line 175"/>
              <p:cNvSpPr>
                <a:spLocks noChangeShapeType="1"/>
              </p:cNvSpPr>
              <p:nvPr/>
            </p:nvSpPr>
            <p:spPr bwMode="auto">
              <a:xfrm flipV="1">
                <a:off x="4467" y="1910"/>
                <a:ext cx="102" cy="126"/>
              </a:xfrm>
              <a:prstGeom prst="line">
                <a:avLst/>
              </a:prstGeom>
              <a:noFill/>
              <a:ln w="15840">
                <a:solidFill>
                  <a:srgbClr val="0000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t-EE"/>
              </a:p>
            </p:txBody>
          </p:sp>
          <p:grpSp>
            <p:nvGrpSpPr>
              <p:cNvPr id="85022" name="Group 176"/>
              <p:cNvGrpSpPr>
                <a:grpSpLocks/>
              </p:cNvGrpSpPr>
              <p:nvPr/>
            </p:nvGrpSpPr>
            <p:grpSpPr bwMode="auto">
              <a:xfrm>
                <a:off x="4899" y="1488"/>
                <a:ext cx="137" cy="284"/>
                <a:chOff x="4899" y="1488"/>
                <a:chExt cx="137" cy="284"/>
              </a:xfrm>
            </p:grpSpPr>
            <p:sp>
              <p:nvSpPr>
                <p:cNvPr id="85038" name="Freeform 177"/>
                <p:cNvSpPr>
                  <a:spLocks noChangeArrowheads="1"/>
                </p:cNvSpPr>
                <p:nvPr/>
              </p:nvSpPr>
              <p:spPr bwMode="auto">
                <a:xfrm>
                  <a:off x="4899" y="1488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9" name="Freeform 178"/>
                <p:cNvSpPr>
                  <a:spLocks noChangeArrowheads="1"/>
                </p:cNvSpPr>
                <p:nvPr/>
              </p:nvSpPr>
              <p:spPr bwMode="auto">
                <a:xfrm>
                  <a:off x="4939" y="1572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40" name="Freeform 179"/>
                <p:cNvSpPr>
                  <a:spLocks noChangeArrowheads="1"/>
                </p:cNvSpPr>
                <p:nvPr/>
              </p:nvSpPr>
              <p:spPr bwMode="auto">
                <a:xfrm>
                  <a:off x="4985" y="1572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41" name="Freeform 180"/>
                <p:cNvSpPr>
                  <a:spLocks noChangeArrowheads="1"/>
                </p:cNvSpPr>
                <p:nvPr/>
              </p:nvSpPr>
              <p:spPr bwMode="auto">
                <a:xfrm>
                  <a:off x="4931" y="1694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23" name="Group 181"/>
              <p:cNvGrpSpPr>
                <a:grpSpLocks/>
              </p:cNvGrpSpPr>
              <p:nvPr/>
            </p:nvGrpSpPr>
            <p:grpSpPr bwMode="auto">
              <a:xfrm>
                <a:off x="4611" y="1632"/>
                <a:ext cx="137" cy="284"/>
                <a:chOff x="4611" y="1632"/>
                <a:chExt cx="137" cy="284"/>
              </a:xfrm>
            </p:grpSpPr>
            <p:sp>
              <p:nvSpPr>
                <p:cNvPr id="85034" name="Freeform 182"/>
                <p:cNvSpPr>
                  <a:spLocks noChangeArrowheads="1"/>
                </p:cNvSpPr>
                <p:nvPr/>
              </p:nvSpPr>
              <p:spPr bwMode="auto">
                <a:xfrm>
                  <a:off x="4611" y="1632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5" name="Freeform 183"/>
                <p:cNvSpPr>
                  <a:spLocks noChangeArrowheads="1"/>
                </p:cNvSpPr>
                <p:nvPr/>
              </p:nvSpPr>
              <p:spPr bwMode="auto">
                <a:xfrm>
                  <a:off x="4651" y="1716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6" name="Freeform 184"/>
                <p:cNvSpPr>
                  <a:spLocks noChangeArrowheads="1"/>
                </p:cNvSpPr>
                <p:nvPr/>
              </p:nvSpPr>
              <p:spPr bwMode="auto">
                <a:xfrm>
                  <a:off x="4697" y="1716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7" name="Freeform 185"/>
                <p:cNvSpPr>
                  <a:spLocks noChangeArrowheads="1"/>
                </p:cNvSpPr>
                <p:nvPr/>
              </p:nvSpPr>
              <p:spPr bwMode="auto">
                <a:xfrm>
                  <a:off x="4643" y="1838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24" name="Group 186"/>
              <p:cNvGrpSpPr>
                <a:grpSpLocks/>
              </p:cNvGrpSpPr>
              <p:nvPr/>
            </p:nvGrpSpPr>
            <p:grpSpPr bwMode="auto">
              <a:xfrm>
                <a:off x="4274" y="1533"/>
                <a:ext cx="137" cy="284"/>
                <a:chOff x="4274" y="1533"/>
                <a:chExt cx="137" cy="284"/>
              </a:xfrm>
            </p:grpSpPr>
            <p:sp>
              <p:nvSpPr>
                <p:cNvPr id="85030" name="Freeform 187"/>
                <p:cNvSpPr>
                  <a:spLocks noChangeArrowheads="1"/>
                </p:cNvSpPr>
                <p:nvPr/>
              </p:nvSpPr>
              <p:spPr bwMode="auto">
                <a:xfrm>
                  <a:off x="4274" y="1533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1" name="Freeform 188"/>
                <p:cNvSpPr>
                  <a:spLocks noChangeArrowheads="1"/>
                </p:cNvSpPr>
                <p:nvPr/>
              </p:nvSpPr>
              <p:spPr bwMode="auto">
                <a:xfrm>
                  <a:off x="4314" y="1618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2" name="Freeform 189"/>
                <p:cNvSpPr>
                  <a:spLocks noChangeArrowheads="1"/>
                </p:cNvSpPr>
                <p:nvPr/>
              </p:nvSpPr>
              <p:spPr bwMode="auto">
                <a:xfrm>
                  <a:off x="4359" y="1618"/>
                  <a:ext cx="12" cy="28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33" name="Freeform 190"/>
                <p:cNvSpPr>
                  <a:spLocks noChangeArrowheads="1"/>
                </p:cNvSpPr>
                <p:nvPr/>
              </p:nvSpPr>
              <p:spPr bwMode="auto">
                <a:xfrm>
                  <a:off x="4305" y="1739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  <p:grpSp>
            <p:nvGrpSpPr>
              <p:cNvPr id="85025" name="Group 191"/>
              <p:cNvGrpSpPr>
                <a:grpSpLocks/>
              </p:cNvGrpSpPr>
              <p:nvPr/>
            </p:nvGrpSpPr>
            <p:grpSpPr bwMode="auto">
              <a:xfrm>
                <a:off x="4323" y="1920"/>
                <a:ext cx="137" cy="284"/>
                <a:chOff x="4323" y="1920"/>
                <a:chExt cx="137" cy="284"/>
              </a:xfrm>
            </p:grpSpPr>
            <p:sp>
              <p:nvSpPr>
                <p:cNvPr id="85026" name="Freeform 192"/>
                <p:cNvSpPr>
                  <a:spLocks noChangeArrowheads="1"/>
                </p:cNvSpPr>
                <p:nvPr/>
              </p:nvSpPr>
              <p:spPr bwMode="auto">
                <a:xfrm>
                  <a:off x="4323" y="1920"/>
                  <a:ext cx="137" cy="284"/>
                </a:xfrm>
                <a:custGeom>
                  <a:avLst/>
                  <a:gdLst>
                    <a:gd name="T0" fmla="*/ 0 w 1263"/>
                    <a:gd name="T1" fmla="*/ 0 h 1474"/>
                    <a:gd name="T2" fmla="*/ 0 w 1263"/>
                    <a:gd name="T3" fmla="*/ 1 h 1474"/>
                    <a:gd name="T4" fmla="*/ 0 w 1263"/>
                    <a:gd name="T5" fmla="*/ 2 h 1474"/>
                    <a:gd name="T6" fmla="*/ 0 w 1263"/>
                    <a:gd name="T7" fmla="*/ 1 h 1474"/>
                    <a:gd name="T8" fmla="*/ 0 w 1263"/>
                    <a:gd name="T9" fmla="*/ 0 h 1474"/>
                    <a:gd name="T10" fmla="*/ 0 w 1263"/>
                    <a:gd name="T11" fmla="*/ 0 h 14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263" h="1474">
                      <a:moveTo>
                        <a:pt x="631" y="0"/>
                      </a:moveTo>
                      <a:cubicBezTo>
                        <a:pt x="989" y="0"/>
                        <a:pt x="1262" y="319"/>
                        <a:pt x="1262" y="737"/>
                      </a:cubicBezTo>
                      <a:cubicBezTo>
                        <a:pt x="1262" y="1154"/>
                        <a:pt x="989" y="1473"/>
                        <a:pt x="631" y="1473"/>
                      </a:cubicBezTo>
                      <a:cubicBezTo>
                        <a:pt x="273" y="1473"/>
                        <a:pt x="0" y="1154"/>
                        <a:pt x="0" y="737"/>
                      </a:cubicBezTo>
                      <a:cubicBezTo>
                        <a:pt x="0" y="319"/>
                        <a:pt x="273" y="0"/>
                        <a:pt x="631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27" name="Freeform 193"/>
                <p:cNvSpPr>
                  <a:spLocks noChangeArrowheads="1"/>
                </p:cNvSpPr>
                <p:nvPr/>
              </p:nvSpPr>
              <p:spPr bwMode="auto">
                <a:xfrm>
                  <a:off x="4363" y="2004"/>
                  <a:ext cx="12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8" y="0"/>
                      </a:moveTo>
                      <a:cubicBezTo>
                        <a:pt x="107" y="0"/>
                        <a:pt x="135" y="34"/>
                        <a:pt x="135" y="81"/>
                      </a:cubicBezTo>
                      <a:cubicBezTo>
                        <a:pt x="135" y="126"/>
                        <a:pt x="107" y="161"/>
                        <a:pt x="68" y="161"/>
                      </a:cubicBezTo>
                      <a:cubicBezTo>
                        <a:pt x="29" y="161"/>
                        <a:pt x="0" y="126"/>
                        <a:pt x="0" y="81"/>
                      </a:cubicBezTo>
                      <a:cubicBezTo>
                        <a:pt x="0" y="34"/>
                        <a:pt x="29" y="0"/>
                        <a:pt x="6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28" name="Freeform 194"/>
                <p:cNvSpPr>
                  <a:spLocks noChangeArrowheads="1"/>
                </p:cNvSpPr>
                <p:nvPr/>
              </p:nvSpPr>
              <p:spPr bwMode="auto">
                <a:xfrm>
                  <a:off x="4409" y="2004"/>
                  <a:ext cx="11" cy="29"/>
                </a:xfrm>
                <a:custGeom>
                  <a:avLst/>
                  <a:gdLst>
                    <a:gd name="T0" fmla="*/ 0 w 136"/>
                    <a:gd name="T1" fmla="*/ 0 h 162"/>
                    <a:gd name="T2" fmla="*/ 0 w 136"/>
                    <a:gd name="T3" fmla="*/ 0 h 162"/>
                    <a:gd name="T4" fmla="*/ 0 w 136"/>
                    <a:gd name="T5" fmla="*/ 0 h 162"/>
                    <a:gd name="T6" fmla="*/ 0 w 136"/>
                    <a:gd name="T7" fmla="*/ 0 h 162"/>
                    <a:gd name="T8" fmla="*/ 0 w 136"/>
                    <a:gd name="T9" fmla="*/ 0 h 162"/>
                    <a:gd name="T10" fmla="*/ 0 w 136"/>
                    <a:gd name="T11" fmla="*/ 0 h 1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162">
                      <a:moveTo>
                        <a:pt x="66" y="0"/>
                      </a:moveTo>
                      <a:cubicBezTo>
                        <a:pt x="105" y="0"/>
                        <a:pt x="135" y="34"/>
                        <a:pt x="135" y="81"/>
                      </a:cubicBezTo>
                      <a:cubicBezTo>
                        <a:pt x="135" y="126"/>
                        <a:pt x="105" y="161"/>
                        <a:pt x="66" y="161"/>
                      </a:cubicBezTo>
                      <a:cubicBezTo>
                        <a:pt x="27" y="161"/>
                        <a:pt x="0" y="126"/>
                        <a:pt x="0" y="81"/>
                      </a:cubicBezTo>
                      <a:cubicBezTo>
                        <a:pt x="0" y="34"/>
                        <a:pt x="27" y="0"/>
                        <a:pt x="66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  <p:sp>
              <p:nvSpPr>
                <p:cNvPr id="85029" name="Freeform 195"/>
                <p:cNvSpPr>
                  <a:spLocks noChangeArrowheads="1"/>
                </p:cNvSpPr>
                <p:nvPr/>
              </p:nvSpPr>
              <p:spPr bwMode="auto">
                <a:xfrm>
                  <a:off x="4355" y="2126"/>
                  <a:ext cx="74" cy="23"/>
                </a:xfrm>
                <a:custGeom>
                  <a:avLst/>
                  <a:gdLst>
                    <a:gd name="T0" fmla="*/ 0 w 699"/>
                    <a:gd name="T1" fmla="*/ 0 h 141"/>
                    <a:gd name="T2" fmla="*/ 0 w 699"/>
                    <a:gd name="T3" fmla="*/ 0 h 141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699" h="141">
                      <a:moveTo>
                        <a:pt x="0" y="0"/>
                      </a:moveTo>
                      <a:cubicBezTo>
                        <a:pt x="222" y="140"/>
                        <a:pt x="476" y="140"/>
                        <a:pt x="698" y="0"/>
                      </a:cubicBezTo>
                    </a:path>
                  </a:pathLst>
                </a:custGeom>
                <a:noFill/>
                <a:ln w="255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t-EE"/>
                </a:p>
              </p:txBody>
            </p:sp>
          </p:grpSp>
        </p:grpSp>
        <p:sp>
          <p:nvSpPr>
            <p:cNvPr id="85018" name="Freeform 196"/>
            <p:cNvSpPr>
              <a:spLocks noChangeArrowheads="1"/>
            </p:cNvSpPr>
            <p:nvPr/>
          </p:nvSpPr>
          <p:spPr bwMode="auto">
            <a:xfrm>
              <a:off x="4080" y="148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</p:spTree>
    <p:extLst>
      <p:ext uri="{BB962C8B-B14F-4D97-AF65-F5344CB8AC3E}">
        <p14:creationId xmlns:p14="http://schemas.microsoft.com/office/powerpoint/2010/main" val="42644395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Mis on tarkvara arhitektuur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süsteemi tehnoloogilised põhimõtted</a:t>
            </a:r>
            <a:endParaRPr lang="et-EE" dirty="0"/>
          </a:p>
          <a:p>
            <a:r>
              <a:rPr lang="et-EE" dirty="0"/>
              <a:t>millisteks suurteks osadeks süsteem jaotub</a:t>
            </a:r>
          </a:p>
          <a:p>
            <a:r>
              <a:rPr lang="et-EE" dirty="0"/>
              <a:t>kuidas osad omavahel suhtlevad</a:t>
            </a:r>
          </a:p>
          <a:p>
            <a:r>
              <a:rPr lang="et-EE" dirty="0"/>
              <a:t>milliseid suuri valmistükke süsteem kasutab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882800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title"/>
          </p:nvPr>
        </p:nvSpPr>
        <p:spPr>
          <a:xfrm>
            <a:off x="2438400" y="19050"/>
            <a:ext cx="7696200" cy="82550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/>
            </a:r>
            <a:br>
              <a:rPr lang="en-GB" altLang="et-EE" smtClean="0"/>
            </a:br>
            <a:r>
              <a:rPr lang="en-GB" altLang="et-EE" smtClean="0"/>
              <a:t>Architecture III revisited</a:t>
            </a: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59025" y="758825"/>
            <a:ext cx="7848600" cy="5410200"/>
          </a:xfrm>
        </p:spPr>
        <p:txBody>
          <a:bodyPr/>
          <a:lstStyle/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z="2000"/>
          </a:p>
          <a:p>
            <a:pPr marL="334963" indent="-328613">
              <a:lnSpc>
                <a:spcPct val="100000"/>
              </a:lnSpc>
              <a:spcBef>
                <a:spcPts val="500"/>
              </a:spcBef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r>
              <a:rPr lang="en-GB" altLang="et-EE" sz="2000"/>
              <a:t>Social groups consist of both people and apps</a:t>
            </a:r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  <a:p>
            <a:pPr marL="334963" indent="-328613">
              <a:lnSpc>
                <a:spcPct val="100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smtClean="0"/>
          </a:p>
        </p:txBody>
      </p:sp>
      <p:sp>
        <p:nvSpPr>
          <p:cNvPr id="87045" name="Line 6"/>
          <p:cNvSpPr>
            <a:spLocks noChangeShapeType="1"/>
          </p:cNvSpPr>
          <p:nvPr/>
        </p:nvSpPr>
        <p:spPr bwMode="auto">
          <a:xfrm>
            <a:off x="7010400" y="4341813"/>
            <a:ext cx="2133600" cy="457200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87046" name="Group 7"/>
          <p:cNvGrpSpPr>
            <a:grpSpLocks/>
          </p:cNvGrpSpPr>
          <p:nvPr/>
        </p:nvGrpSpPr>
        <p:grpSpPr bwMode="auto">
          <a:xfrm>
            <a:off x="9677401" y="4799014"/>
            <a:ext cx="447675" cy="523875"/>
            <a:chOff x="5136" y="3023"/>
            <a:chExt cx="282" cy="330"/>
          </a:xfrm>
        </p:grpSpPr>
        <p:sp>
          <p:nvSpPr>
            <p:cNvPr id="87158" name="Freeform 8"/>
            <p:cNvSpPr>
              <a:spLocks noChangeArrowheads="1"/>
            </p:cNvSpPr>
            <p:nvPr/>
          </p:nvSpPr>
          <p:spPr bwMode="auto">
            <a:xfrm>
              <a:off x="5136" y="3023"/>
              <a:ext cx="282" cy="330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9" name="Freeform 9"/>
            <p:cNvSpPr>
              <a:spLocks noChangeArrowheads="1"/>
            </p:cNvSpPr>
            <p:nvPr/>
          </p:nvSpPr>
          <p:spPr bwMode="auto">
            <a:xfrm>
              <a:off x="5218" y="3122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60" name="Freeform 10"/>
            <p:cNvSpPr>
              <a:spLocks noChangeArrowheads="1"/>
            </p:cNvSpPr>
            <p:nvPr/>
          </p:nvSpPr>
          <p:spPr bwMode="auto">
            <a:xfrm>
              <a:off x="5310" y="3122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61" name="Freeform 11"/>
            <p:cNvSpPr>
              <a:spLocks noChangeArrowheads="1"/>
            </p:cNvSpPr>
            <p:nvPr/>
          </p:nvSpPr>
          <p:spPr bwMode="auto">
            <a:xfrm>
              <a:off x="5201" y="3262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pic>
        <p:nvPicPr>
          <p:cNvPr id="87047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1" y="46482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7048" name="Group 13"/>
          <p:cNvGrpSpPr>
            <a:grpSpLocks/>
          </p:cNvGrpSpPr>
          <p:nvPr/>
        </p:nvGrpSpPr>
        <p:grpSpPr bwMode="auto">
          <a:xfrm>
            <a:off x="4800601" y="2590801"/>
            <a:ext cx="447675" cy="523875"/>
            <a:chOff x="2064" y="1632"/>
            <a:chExt cx="282" cy="330"/>
          </a:xfrm>
        </p:grpSpPr>
        <p:sp>
          <p:nvSpPr>
            <p:cNvPr id="87154" name="Freeform 14"/>
            <p:cNvSpPr>
              <a:spLocks noChangeArrowheads="1"/>
            </p:cNvSpPr>
            <p:nvPr/>
          </p:nvSpPr>
          <p:spPr bwMode="auto">
            <a:xfrm>
              <a:off x="2064" y="1632"/>
              <a:ext cx="282" cy="330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5" name="Freeform 15"/>
            <p:cNvSpPr>
              <a:spLocks noChangeArrowheads="1"/>
            </p:cNvSpPr>
            <p:nvPr/>
          </p:nvSpPr>
          <p:spPr bwMode="auto">
            <a:xfrm>
              <a:off x="2145" y="173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6" name="Freeform 16"/>
            <p:cNvSpPr>
              <a:spLocks noChangeArrowheads="1"/>
            </p:cNvSpPr>
            <p:nvPr/>
          </p:nvSpPr>
          <p:spPr bwMode="auto">
            <a:xfrm>
              <a:off x="2238" y="173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7" name="Freeform 17"/>
            <p:cNvSpPr>
              <a:spLocks noChangeArrowheads="1"/>
            </p:cNvSpPr>
            <p:nvPr/>
          </p:nvSpPr>
          <p:spPr bwMode="auto">
            <a:xfrm>
              <a:off x="2128" y="187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7049" name="Group 18"/>
          <p:cNvGrpSpPr>
            <a:grpSpLocks/>
          </p:cNvGrpSpPr>
          <p:nvPr/>
        </p:nvGrpSpPr>
        <p:grpSpPr bwMode="auto">
          <a:xfrm>
            <a:off x="9752014" y="3733801"/>
            <a:ext cx="447675" cy="523875"/>
            <a:chOff x="5183" y="2352"/>
            <a:chExt cx="282" cy="330"/>
          </a:xfrm>
        </p:grpSpPr>
        <p:sp>
          <p:nvSpPr>
            <p:cNvPr id="87150" name="Freeform 19"/>
            <p:cNvSpPr>
              <a:spLocks noChangeArrowheads="1"/>
            </p:cNvSpPr>
            <p:nvPr/>
          </p:nvSpPr>
          <p:spPr bwMode="auto">
            <a:xfrm>
              <a:off x="5183" y="2352"/>
              <a:ext cx="282" cy="330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1" name="Freeform 20"/>
            <p:cNvSpPr>
              <a:spLocks noChangeArrowheads="1"/>
            </p:cNvSpPr>
            <p:nvPr/>
          </p:nvSpPr>
          <p:spPr bwMode="auto">
            <a:xfrm>
              <a:off x="5265" y="245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2" name="Freeform 21"/>
            <p:cNvSpPr>
              <a:spLocks noChangeArrowheads="1"/>
            </p:cNvSpPr>
            <p:nvPr/>
          </p:nvSpPr>
          <p:spPr bwMode="auto">
            <a:xfrm>
              <a:off x="5358" y="245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53" name="Freeform 22"/>
            <p:cNvSpPr>
              <a:spLocks noChangeArrowheads="1"/>
            </p:cNvSpPr>
            <p:nvPr/>
          </p:nvSpPr>
          <p:spPr bwMode="auto">
            <a:xfrm>
              <a:off x="5248" y="259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grpSp>
        <p:nvGrpSpPr>
          <p:cNvPr id="87050" name="Group 23"/>
          <p:cNvGrpSpPr>
            <a:grpSpLocks/>
          </p:cNvGrpSpPr>
          <p:nvPr/>
        </p:nvGrpSpPr>
        <p:grpSpPr bwMode="auto">
          <a:xfrm>
            <a:off x="1905001" y="6019801"/>
            <a:ext cx="447675" cy="523875"/>
            <a:chOff x="240" y="3792"/>
            <a:chExt cx="282" cy="330"/>
          </a:xfrm>
        </p:grpSpPr>
        <p:sp>
          <p:nvSpPr>
            <p:cNvPr id="87146" name="Freeform 24"/>
            <p:cNvSpPr>
              <a:spLocks noChangeArrowheads="1"/>
            </p:cNvSpPr>
            <p:nvPr/>
          </p:nvSpPr>
          <p:spPr bwMode="auto">
            <a:xfrm>
              <a:off x="240" y="3792"/>
              <a:ext cx="282" cy="330"/>
            </a:xfrm>
            <a:custGeom>
              <a:avLst/>
              <a:gdLst>
                <a:gd name="T0" fmla="*/ 2 w 1263"/>
                <a:gd name="T1" fmla="*/ 0 h 1474"/>
                <a:gd name="T2" fmla="*/ 3 w 1263"/>
                <a:gd name="T3" fmla="*/ 2 h 1474"/>
                <a:gd name="T4" fmla="*/ 2 w 1263"/>
                <a:gd name="T5" fmla="*/ 4 h 1474"/>
                <a:gd name="T6" fmla="*/ 0 w 1263"/>
                <a:gd name="T7" fmla="*/ 2 h 1474"/>
                <a:gd name="T8" fmla="*/ 2 w 1263"/>
                <a:gd name="T9" fmla="*/ 0 h 1474"/>
                <a:gd name="T10" fmla="*/ 2 w 1263"/>
                <a:gd name="T11" fmla="*/ 0 h 14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263" h="1474">
                  <a:moveTo>
                    <a:pt x="631" y="0"/>
                  </a:moveTo>
                  <a:cubicBezTo>
                    <a:pt x="989" y="0"/>
                    <a:pt x="1262" y="319"/>
                    <a:pt x="1262" y="737"/>
                  </a:cubicBezTo>
                  <a:cubicBezTo>
                    <a:pt x="1262" y="1154"/>
                    <a:pt x="989" y="1473"/>
                    <a:pt x="631" y="1473"/>
                  </a:cubicBezTo>
                  <a:cubicBezTo>
                    <a:pt x="273" y="1473"/>
                    <a:pt x="0" y="1154"/>
                    <a:pt x="0" y="737"/>
                  </a:cubicBezTo>
                  <a:cubicBezTo>
                    <a:pt x="0" y="319"/>
                    <a:pt x="273" y="0"/>
                    <a:pt x="631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47" name="Freeform 25"/>
            <p:cNvSpPr>
              <a:spLocks noChangeArrowheads="1"/>
            </p:cNvSpPr>
            <p:nvPr/>
          </p:nvSpPr>
          <p:spPr bwMode="auto">
            <a:xfrm>
              <a:off x="322" y="389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8" y="0"/>
                  </a:moveTo>
                  <a:cubicBezTo>
                    <a:pt x="107" y="0"/>
                    <a:pt x="135" y="34"/>
                    <a:pt x="135" y="81"/>
                  </a:cubicBezTo>
                  <a:cubicBezTo>
                    <a:pt x="135" y="126"/>
                    <a:pt x="107" y="161"/>
                    <a:pt x="68" y="161"/>
                  </a:cubicBezTo>
                  <a:cubicBezTo>
                    <a:pt x="29" y="161"/>
                    <a:pt x="0" y="126"/>
                    <a:pt x="0" y="81"/>
                  </a:cubicBezTo>
                  <a:cubicBezTo>
                    <a:pt x="0" y="34"/>
                    <a:pt x="29" y="0"/>
                    <a:pt x="6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48" name="Freeform 26"/>
            <p:cNvSpPr>
              <a:spLocks noChangeArrowheads="1"/>
            </p:cNvSpPr>
            <p:nvPr/>
          </p:nvSpPr>
          <p:spPr bwMode="auto">
            <a:xfrm>
              <a:off x="414" y="3891"/>
              <a:ext cx="27" cy="33"/>
            </a:xfrm>
            <a:custGeom>
              <a:avLst/>
              <a:gdLst>
                <a:gd name="T0" fmla="*/ 0 w 136"/>
                <a:gd name="T1" fmla="*/ 0 h 162"/>
                <a:gd name="T2" fmla="*/ 0 w 136"/>
                <a:gd name="T3" fmla="*/ 0 h 162"/>
                <a:gd name="T4" fmla="*/ 0 w 136"/>
                <a:gd name="T5" fmla="*/ 0 h 162"/>
                <a:gd name="T6" fmla="*/ 0 w 136"/>
                <a:gd name="T7" fmla="*/ 0 h 162"/>
                <a:gd name="T8" fmla="*/ 0 w 136"/>
                <a:gd name="T9" fmla="*/ 0 h 162"/>
                <a:gd name="T10" fmla="*/ 0 w 136"/>
                <a:gd name="T11" fmla="*/ 0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" h="162">
                  <a:moveTo>
                    <a:pt x="66" y="0"/>
                  </a:moveTo>
                  <a:cubicBezTo>
                    <a:pt x="105" y="0"/>
                    <a:pt x="135" y="34"/>
                    <a:pt x="135" y="81"/>
                  </a:cubicBezTo>
                  <a:cubicBezTo>
                    <a:pt x="135" y="126"/>
                    <a:pt x="105" y="161"/>
                    <a:pt x="66" y="161"/>
                  </a:cubicBezTo>
                  <a:cubicBezTo>
                    <a:pt x="27" y="161"/>
                    <a:pt x="0" y="126"/>
                    <a:pt x="0" y="81"/>
                  </a:cubicBezTo>
                  <a:cubicBezTo>
                    <a:pt x="0" y="34"/>
                    <a:pt x="27" y="0"/>
                    <a:pt x="66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49" name="Freeform 27"/>
            <p:cNvSpPr>
              <a:spLocks noChangeArrowheads="1"/>
            </p:cNvSpPr>
            <p:nvPr/>
          </p:nvSpPr>
          <p:spPr bwMode="auto">
            <a:xfrm>
              <a:off x="305" y="4030"/>
              <a:ext cx="155" cy="28"/>
            </a:xfrm>
            <a:custGeom>
              <a:avLst/>
              <a:gdLst>
                <a:gd name="T0" fmla="*/ 0 w 699"/>
                <a:gd name="T1" fmla="*/ 0 h 141"/>
                <a:gd name="T2" fmla="*/ 2 w 699"/>
                <a:gd name="T3" fmla="*/ 0 h 14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9" h="141">
                  <a:moveTo>
                    <a:pt x="0" y="0"/>
                  </a:moveTo>
                  <a:cubicBezTo>
                    <a:pt x="222" y="140"/>
                    <a:pt x="476" y="140"/>
                    <a:pt x="698" y="0"/>
                  </a:cubicBezTo>
                </a:path>
              </a:pathLst>
            </a:custGeom>
            <a:noFill/>
            <a:ln w="255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</p:grpSp>
      <p:pic>
        <p:nvPicPr>
          <p:cNvPr id="87051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1" y="3808414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7052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5791201"/>
            <a:ext cx="385763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7053" name="Line 30"/>
          <p:cNvSpPr>
            <a:spLocks noChangeShapeType="1"/>
          </p:cNvSpPr>
          <p:nvPr/>
        </p:nvSpPr>
        <p:spPr bwMode="auto">
          <a:xfrm flipV="1">
            <a:off x="2895600" y="5926139"/>
            <a:ext cx="381000" cy="180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54" name="Line 31"/>
          <p:cNvSpPr>
            <a:spLocks noChangeShapeType="1"/>
          </p:cNvSpPr>
          <p:nvPr/>
        </p:nvSpPr>
        <p:spPr bwMode="auto">
          <a:xfrm flipV="1">
            <a:off x="7010400" y="4097338"/>
            <a:ext cx="2057400" cy="106362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55" name="Line 32"/>
          <p:cNvSpPr>
            <a:spLocks noChangeShapeType="1"/>
          </p:cNvSpPr>
          <p:nvPr/>
        </p:nvSpPr>
        <p:spPr bwMode="auto">
          <a:xfrm flipV="1">
            <a:off x="7010400" y="3186114"/>
            <a:ext cx="990600" cy="4857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56" name="Line 33"/>
          <p:cNvSpPr>
            <a:spLocks noChangeShapeType="1"/>
          </p:cNvSpPr>
          <p:nvPr/>
        </p:nvSpPr>
        <p:spPr bwMode="auto">
          <a:xfrm flipH="1" flipV="1">
            <a:off x="3108326" y="4405314"/>
            <a:ext cx="334963" cy="5619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57" name="Line 34"/>
          <p:cNvSpPr>
            <a:spLocks noChangeShapeType="1"/>
          </p:cNvSpPr>
          <p:nvPr/>
        </p:nvSpPr>
        <p:spPr bwMode="auto">
          <a:xfrm flipH="1">
            <a:off x="5091114" y="5715000"/>
            <a:ext cx="1247775" cy="1588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58" name="Line 35"/>
          <p:cNvSpPr>
            <a:spLocks noChangeShapeType="1"/>
          </p:cNvSpPr>
          <p:nvPr/>
        </p:nvSpPr>
        <p:spPr bwMode="auto">
          <a:xfrm flipH="1" flipV="1">
            <a:off x="4022726" y="3716339"/>
            <a:ext cx="1019175" cy="257175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59" name="Line 36"/>
          <p:cNvSpPr>
            <a:spLocks noChangeShapeType="1"/>
          </p:cNvSpPr>
          <p:nvPr/>
        </p:nvSpPr>
        <p:spPr bwMode="auto">
          <a:xfrm flipH="1">
            <a:off x="4252914" y="4341814"/>
            <a:ext cx="942975" cy="534987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87060" name="Line 37"/>
          <p:cNvSpPr>
            <a:spLocks noChangeShapeType="1"/>
          </p:cNvSpPr>
          <p:nvPr/>
        </p:nvSpPr>
        <p:spPr bwMode="auto">
          <a:xfrm flipH="1">
            <a:off x="3946526" y="2970214"/>
            <a:ext cx="792163" cy="306387"/>
          </a:xfrm>
          <a:prstGeom prst="line">
            <a:avLst/>
          </a:prstGeom>
          <a:noFill/>
          <a:ln w="15840">
            <a:solidFill>
              <a:srgbClr val="000000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87061" name="Group 38"/>
          <p:cNvGrpSpPr>
            <a:grpSpLocks/>
          </p:cNvGrpSpPr>
          <p:nvPr/>
        </p:nvGrpSpPr>
        <p:grpSpPr bwMode="auto">
          <a:xfrm>
            <a:off x="6402388" y="5257800"/>
            <a:ext cx="1746250" cy="1289050"/>
            <a:chOff x="3073" y="3312"/>
            <a:chExt cx="1100" cy="812"/>
          </a:xfrm>
        </p:grpSpPr>
        <p:sp>
          <p:nvSpPr>
            <p:cNvPr id="87130" name="AutoShape 39"/>
            <p:cNvSpPr>
              <a:spLocks noChangeArrowheads="1"/>
            </p:cNvSpPr>
            <p:nvPr/>
          </p:nvSpPr>
          <p:spPr bwMode="auto">
            <a:xfrm>
              <a:off x="3217" y="3808"/>
              <a:ext cx="179" cy="253"/>
            </a:xfrm>
            <a:prstGeom prst="can">
              <a:avLst>
                <a:gd name="adj" fmla="val 35335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131" name="AutoShape 40"/>
            <p:cNvSpPr>
              <a:spLocks noChangeArrowheads="1"/>
            </p:cNvSpPr>
            <p:nvPr/>
          </p:nvSpPr>
          <p:spPr bwMode="auto">
            <a:xfrm>
              <a:off x="3178" y="3489"/>
              <a:ext cx="179" cy="253"/>
            </a:xfrm>
            <a:prstGeom prst="can">
              <a:avLst>
                <a:gd name="adj" fmla="val 70670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132" name="Freeform 41"/>
            <p:cNvSpPr>
              <a:spLocks noChangeArrowheads="1"/>
            </p:cNvSpPr>
            <p:nvPr/>
          </p:nvSpPr>
          <p:spPr bwMode="auto">
            <a:xfrm>
              <a:off x="3073" y="3312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33" name="Line 42"/>
            <p:cNvSpPr>
              <a:spLocks noChangeShapeType="1"/>
            </p:cNvSpPr>
            <p:nvPr/>
          </p:nvSpPr>
          <p:spPr bwMode="auto">
            <a:xfrm flipV="1">
              <a:off x="3712" y="3543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134" name="Line 43"/>
            <p:cNvSpPr>
              <a:spLocks noChangeShapeType="1"/>
            </p:cNvSpPr>
            <p:nvPr/>
          </p:nvSpPr>
          <p:spPr bwMode="auto">
            <a:xfrm>
              <a:off x="3332" y="3617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135" name="Line 44"/>
            <p:cNvSpPr>
              <a:spLocks noChangeShapeType="1"/>
            </p:cNvSpPr>
            <p:nvPr/>
          </p:nvSpPr>
          <p:spPr bwMode="auto">
            <a:xfrm flipV="1">
              <a:off x="3410" y="3767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87136" name="Group 45"/>
            <p:cNvGrpSpPr>
              <a:grpSpLocks/>
            </p:cNvGrpSpPr>
            <p:nvPr/>
          </p:nvGrpSpPr>
          <p:grpSpPr bwMode="auto">
            <a:xfrm>
              <a:off x="3841" y="3344"/>
              <a:ext cx="138" cy="284"/>
              <a:chOff x="3841" y="3344"/>
              <a:chExt cx="138" cy="284"/>
            </a:xfrm>
          </p:grpSpPr>
          <p:sp>
            <p:nvSpPr>
              <p:cNvPr id="87142" name="Freeform 46"/>
              <p:cNvSpPr>
                <a:spLocks noChangeArrowheads="1"/>
              </p:cNvSpPr>
              <p:nvPr/>
            </p:nvSpPr>
            <p:spPr bwMode="auto">
              <a:xfrm>
                <a:off x="3841" y="3344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43" name="Freeform 47"/>
              <p:cNvSpPr>
                <a:spLocks noChangeArrowheads="1"/>
              </p:cNvSpPr>
              <p:nvPr/>
            </p:nvSpPr>
            <p:spPr bwMode="auto">
              <a:xfrm>
                <a:off x="3882" y="3429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44" name="Freeform 48"/>
              <p:cNvSpPr>
                <a:spLocks noChangeArrowheads="1"/>
              </p:cNvSpPr>
              <p:nvPr/>
            </p:nvSpPr>
            <p:spPr bwMode="auto">
              <a:xfrm>
                <a:off x="3928" y="3429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45" name="Freeform 49"/>
              <p:cNvSpPr>
                <a:spLocks noChangeArrowheads="1"/>
              </p:cNvSpPr>
              <p:nvPr/>
            </p:nvSpPr>
            <p:spPr bwMode="auto">
              <a:xfrm>
                <a:off x="3873" y="3550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  <p:grpSp>
          <p:nvGrpSpPr>
            <p:cNvPr id="87137" name="Group 50"/>
            <p:cNvGrpSpPr>
              <a:grpSpLocks/>
            </p:cNvGrpSpPr>
            <p:nvPr/>
          </p:nvGrpSpPr>
          <p:grpSpPr bwMode="auto">
            <a:xfrm>
              <a:off x="3553" y="3488"/>
              <a:ext cx="138" cy="284"/>
              <a:chOff x="3553" y="3488"/>
              <a:chExt cx="138" cy="284"/>
            </a:xfrm>
          </p:grpSpPr>
          <p:sp>
            <p:nvSpPr>
              <p:cNvPr id="87138" name="Freeform 51"/>
              <p:cNvSpPr>
                <a:spLocks noChangeArrowheads="1"/>
              </p:cNvSpPr>
              <p:nvPr/>
            </p:nvSpPr>
            <p:spPr bwMode="auto">
              <a:xfrm>
                <a:off x="3553" y="3488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39" name="Freeform 52"/>
              <p:cNvSpPr>
                <a:spLocks noChangeArrowheads="1"/>
              </p:cNvSpPr>
              <p:nvPr/>
            </p:nvSpPr>
            <p:spPr bwMode="auto">
              <a:xfrm>
                <a:off x="3594" y="3573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40" name="Freeform 53"/>
              <p:cNvSpPr>
                <a:spLocks noChangeArrowheads="1"/>
              </p:cNvSpPr>
              <p:nvPr/>
            </p:nvSpPr>
            <p:spPr bwMode="auto">
              <a:xfrm>
                <a:off x="3640" y="3573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41" name="Freeform 54"/>
              <p:cNvSpPr>
                <a:spLocks noChangeArrowheads="1"/>
              </p:cNvSpPr>
              <p:nvPr/>
            </p:nvSpPr>
            <p:spPr bwMode="auto">
              <a:xfrm>
                <a:off x="3585" y="3694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</p:grpSp>
      <p:grpSp>
        <p:nvGrpSpPr>
          <p:cNvPr id="87062" name="Group 55"/>
          <p:cNvGrpSpPr>
            <a:grpSpLocks/>
          </p:cNvGrpSpPr>
          <p:nvPr/>
        </p:nvGrpSpPr>
        <p:grpSpPr bwMode="auto">
          <a:xfrm>
            <a:off x="2058988" y="2820988"/>
            <a:ext cx="1746250" cy="1289050"/>
            <a:chOff x="337" y="1777"/>
            <a:chExt cx="1100" cy="812"/>
          </a:xfrm>
        </p:grpSpPr>
        <p:sp>
          <p:nvSpPr>
            <p:cNvPr id="87114" name="AutoShape 56"/>
            <p:cNvSpPr>
              <a:spLocks noChangeArrowheads="1"/>
            </p:cNvSpPr>
            <p:nvPr/>
          </p:nvSpPr>
          <p:spPr bwMode="auto">
            <a:xfrm>
              <a:off x="481" y="2273"/>
              <a:ext cx="179" cy="253"/>
            </a:xfrm>
            <a:prstGeom prst="can">
              <a:avLst>
                <a:gd name="adj" fmla="val 35335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115" name="AutoShape 57"/>
            <p:cNvSpPr>
              <a:spLocks noChangeArrowheads="1"/>
            </p:cNvSpPr>
            <p:nvPr/>
          </p:nvSpPr>
          <p:spPr bwMode="auto">
            <a:xfrm>
              <a:off x="442" y="1953"/>
              <a:ext cx="179" cy="253"/>
            </a:xfrm>
            <a:prstGeom prst="can">
              <a:avLst>
                <a:gd name="adj" fmla="val 70670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116" name="Freeform 58"/>
            <p:cNvSpPr>
              <a:spLocks noChangeArrowheads="1"/>
            </p:cNvSpPr>
            <p:nvPr/>
          </p:nvSpPr>
          <p:spPr bwMode="auto">
            <a:xfrm>
              <a:off x="337" y="1777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17" name="Line 59"/>
            <p:cNvSpPr>
              <a:spLocks noChangeShapeType="1"/>
            </p:cNvSpPr>
            <p:nvPr/>
          </p:nvSpPr>
          <p:spPr bwMode="auto">
            <a:xfrm flipV="1">
              <a:off x="976" y="2008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118" name="Line 60"/>
            <p:cNvSpPr>
              <a:spLocks noChangeShapeType="1"/>
            </p:cNvSpPr>
            <p:nvPr/>
          </p:nvSpPr>
          <p:spPr bwMode="auto">
            <a:xfrm>
              <a:off x="596" y="2081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119" name="Line 61"/>
            <p:cNvSpPr>
              <a:spLocks noChangeShapeType="1"/>
            </p:cNvSpPr>
            <p:nvPr/>
          </p:nvSpPr>
          <p:spPr bwMode="auto">
            <a:xfrm flipV="1">
              <a:off x="674" y="2232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87120" name="Group 62"/>
            <p:cNvGrpSpPr>
              <a:grpSpLocks/>
            </p:cNvGrpSpPr>
            <p:nvPr/>
          </p:nvGrpSpPr>
          <p:grpSpPr bwMode="auto">
            <a:xfrm>
              <a:off x="1105" y="1809"/>
              <a:ext cx="138" cy="284"/>
              <a:chOff x="1105" y="1809"/>
              <a:chExt cx="138" cy="284"/>
            </a:xfrm>
          </p:grpSpPr>
          <p:sp>
            <p:nvSpPr>
              <p:cNvPr id="87126" name="Freeform 63"/>
              <p:cNvSpPr>
                <a:spLocks noChangeArrowheads="1"/>
              </p:cNvSpPr>
              <p:nvPr/>
            </p:nvSpPr>
            <p:spPr bwMode="auto">
              <a:xfrm>
                <a:off x="1105" y="1809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27" name="Freeform 64"/>
              <p:cNvSpPr>
                <a:spLocks noChangeArrowheads="1"/>
              </p:cNvSpPr>
              <p:nvPr/>
            </p:nvSpPr>
            <p:spPr bwMode="auto">
              <a:xfrm>
                <a:off x="1146" y="1894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28" name="Freeform 65"/>
              <p:cNvSpPr>
                <a:spLocks noChangeArrowheads="1"/>
              </p:cNvSpPr>
              <p:nvPr/>
            </p:nvSpPr>
            <p:spPr bwMode="auto">
              <a:xfrm>
                <a:off x="1192" y="1894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29" name="Freeform 66"/>
              <p:cNvSpPr>
                <a:spLocks noChangeArrowheads="1"/>
              </p:cNvSpPr>
              <p:nvPr/>
            </p:nvSpPr>
            <p:spPr bwMode="auto">
              <a:xfrm>
                <a:off x="1137" y="2015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  <p:grpSp>
          <p:nvGrpSpPr>
            <p:cNvPr id="87121" name="Group 67"/>
            <p:cNvGrpSpPr>
              <a:grpSpLocks/>
            </p:cNvGrpSpPr>
            <p:nvPr/>
          </p:nvGrpSpPr>
          <p:grpSpPr bwMode="auto">
            <a:xfrm>
              <a:off x="817" y="1953"/>
              <a:ext cx="138" cy="284"/>
              <a:chOff x="817" y="1953"/>
              <a:chExt cx="138" cy="284"/>
            </a:xfrm>
          </p:grpSpPr>
          <p:sp>
            <p:nvSpPr>
              <p:cNvPr id="87122" name="Freeform 68"/>
              <p:cNvSpPr>
                <a:spLocks noChangeArrowheads="1"/>
              </p:cNvSpPr>
              <p:nvPr/>
            </p:nvSpPr>
            <p:spPr bwMode="auto">
              <a:xfrm>
                <a:off x="817" y="1953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23" name="Freeform 69"/>
              <p:cNvSpPr>
                <a:spLocks noChangeArrowheads="1"/>
              </p:cNvSpPr>
              <p:nvPr/>
            </p:nvSpPr>
            <p:spPr bwMode="auto">
              <a:xfrm>
                <a:off x="858" y="2038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24" name="Freeform 70"/>
              <p:cNvSpPr>
                <a:spLocks noChangeArrowheads="1"/>
              </p:cNvSpPr>
              <p:nvPr/>
            </p:nvSpPr>
            <p:spPr bwMode="auto">
              <a:xfrm>
                <a:off x="904" y="2038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25" name="Freeform 71"/>
              <p:cNvSpPr>
                <a:spLocks noChangeArrowheads="1"/>
              </p:cNvSpPr>
              <p:nvPr/>
            </p:nvSpPr>
            <p:spPr bwMode="auto">
              <a:xfrm>
                <a:off x="849" y="2159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</p:grpSp>
      <p:grpSp>
        <p:nvGrpSpPr>
          <p:cNvPr id="87063" name="Group 72"/>
          <p:cNvGrpSpPr>
            <a:grpSpLocks/>
          </p:cNvGrpSpPr>
          <p:nvPr/>
        </p:nvGrpSpPr>
        <p:grpSpPr bwMode="auto">
          <a:xfrm>
            <a:off x="3352800" y="5029200"/>
            <a:ext cx="1746250" cy="1289050"/>
            <a:chOff x="1152" y="3168"/>
            <a:chExt cx="1100" cy="812"/>
          </a:xfrm>
        </p:grpSpPr>
        <p:sp>
          <p:nvSpPr>
            <p:cNvPr id="87098" name="AutoShape 73"/>
            <p:cNvSpPr>
              <a:spLocks noChangeArrowheads="1"/>
            </p:cNvSpPr>
            <p:nvPr/>
          </p:nvSpPr>
          <p:spPr bwMode="auto">
            <a:xfrm>
              <a:off x="1296" y="3664"/>
              <a:ext cx="179" cy="253"/>
            </a:xfrm>
            <a:prstGeom prst="can">
              <a:avLst>
                <a:gd name="adj" fmla="val 35335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099" name="AutoShape 74"/>
            <p:cNvSpPr>
              <a:spLocks noChangeArrowheads="1"/>
            </p:cNvSpPr>
            <p:nvPr/>
          </p:nvSpPr>
          <p:spPr bwMode="auto">
            <a:xfrm>
              <a:off x="1258" y="3345"/>
              <a:ext cx="179" cy="253"/>
            </a:xfrm>
            <a:prstGeom prst="can">
              <a:avLst>
                <a:gd name="adj" fmla="val 70670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100" name="Freeform 75"/>
            <p:cNvSpPr>
              <a:spLocks noChangeArrowheads="1"/>
            </p:cNvSpPr>
            <p:nvPr/>
          </p:nvSpPr>
          <p:spPr bwMode="auto">
            <a:xfrm>
              <a:off x="1152" y="3168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101" name="Line 76"/>
            <p:cNvSpPr>
              <a:spLocks noChangeShapeType="1"/>
            </p:cNvSpPr>
            <p:nvPr/>
          </p:nvSpPr>
          <p:spPr bwMode="auto">
            <a:xfrm flipV="1">
              <a:off x="1791" y="3399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102" name="Line 77"/>
            <p:cNvSpPr>
              <a:spLocks noChangeShapeType="1"/>
            </p:cNvSpPr>
            <p:nvPr/>
          </p:nvSpPr>
          <p:spPr bwMode="auto">
            <a:xfrm>
              <a:off x="1412" y="3473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103" name="Line 78"/>
            <p:cNvSpPr>
              <a:spLocks noChangeShapeType="1"/>
            </p:cNvSpPr>
            <p:nvPr/>
          </p:nvSpPr>
          <p:spPr bwMode="auto">
            <a:xfrm flipV="1">
              <a:off x="1489" y="3623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87104" name="Group 79"/>
            <p:cNvGrpSpPr>
              <a:grpSpLocks/>
            </p:cNvGrpSpPr>
            <p:nvPr/>
          </p:nvGrpSpPr>
          <p:grpSpPr bwMode="auto">
            <a:xfrm>
              <a:off x="1921" y="3200"/>
              <a:ext cx="138" cy="284"/>
              <a:chOff x="1921" y="3200"/>
              <a:chExt cx="138" cy="284"/>
            </a:xfrm>
          </p:grpSpPr>
          <p:sp>
            <p:nvSpPr>
              <p:cNvPr id="87110" name="Freeform 80"/>
              <p:cNvSpPr>
                <a:spLocks noChangeArrowheads="1"/>
              </p:cNvSpPr>
              <p:nvPr/>
            </p:nvSpPr>
            <p:spPr bwMode="auto">
              <a:xfrm>
                <a:off x="1921" y="3200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11" name="Freeform 81"/>
              <p:cNvSpPr>
                <a:spLocks noChangeArrowheads="1"/>
              </p:cNvSpPr>
              <p:nvPr/>
            </p:nvSpPr>
            <p:spPr bwMode="auto">
              <a:xfrm>
                <a:off x="1961" y="3285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12" name="Freeform 82"/>
              <p:cNvSpPr>
                <a:spLocks noChangeArrowheads="1"/>
              </p:cNvSpPr>
              <p:nvPr/>
            </p:nvSpPr>
            <p:spPr bwMode="auto">
              <a:xfrm>
                <a:off x="2007" y="3285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13" name="Freeform 83"/>
              <p:cNvSpPr>
                <a:spLocks noChangeArrowheads="1"/>
              </p:cNvSpPr>
              <p:nvPr/>
            </p:nvSpPr>
            <p:spPr bwMode="auto">
              <a:xfrm>
                <a:off x="1953" y="3406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  <p:grpSp>
          <p:nvGrpSpPr>
            <p:cNvPr id="87105" name="Group 84"/>
            <p:cNvGrpSpPr>
              <a:grpSpLocks/>
            </p:cNvGrpSpPr>
            <p:nvPr/>
          </p:nvGrpSpPr>
          <p:grpSpPr bwMode="auto">
            <a:xfrm>
              <a:off x="1633" y="3344"/>
              <a:ext cx="138" cy="284"/>
              <a:chOff x="1633" y="3344"/>
              <a:chExt cx="138" cy="284"/>
            </a:xfrm>
          </p:grpSpPr>
          <p:sp>
            <p:nvSpPr>
              <p:cNvPr id="87106" name="Freeform 85"/>
              <p:cNvSpPr>
                <a:spLocks noChangeArrowheads="1"/>
              </p:cNvSpPr>
              <p:nvPr/>
            </p:nvSpPr>
            <p:spPr bwMode="auto">
              <a:xfrm>
                <a:off x="1633" y="3344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07" name="Freeform 86"/>
              <p:cNvSpPr>
                <a:spLocks noChangeArrowheads="1"/>
              </p:cNvSpPr>
              <p:nvPr/>
            </p:nvSpPr>
            <p:spPr bwMode="auto">
              <a:xfrm>
                <a:off x="1673" y="3429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08" name="Freeform 87"/>
              <p:cNvSpPr>
                <a:spLocks noChangeArrowheads="1"/>
              </p:cNvSpPr>
              <p:nvPr/>
            </p:nvSpPr>
            <p:spPr bwMode="auto">
              <a:xfrm>
                <a:off x="1719" y="3429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109" name="Freeform 88"/>
              <p:cNvSpPr>
                <a:spLocks noChangeArrowheads="1"/>
              </p:cNvSpPr>
              <p:nvPr/>
            </p:nvSpPr>
            <p:spPr bwMode="auto">
              <a:xfrm>
                <a:off x="1665" y="3550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</p:grpSp>
      <p:grpSp>
        <p:nvGrpSpPr>
          <p:cNvPr id="87064" name="Group 89"/>
          <p:cNvGrpSpPr>
            <a:grpSpLocks/>
          </p:cNvGrpSpPr>
          <p:nvPr/>
        </p:nvGrpSpPr>
        <p:grpSpPr bwMode="auto">
          <a:xfrm>
            <a:off x="5181600" y="3506788"/>
            <a:ext cx="1746250" cy="1289050"/>
            <a:chOff x="2304" y="2209"/>
            <a:chExt cx="1100" cy="812"/>
          </a:xfrm>
        </p:grpSpPr>
        <p:sp>
          <p:nvSpPr>
            <p:cNvPr id="87082" name="AutoShape 90"/>
            <p:cNvSpPr>
              <a:spLocks noChangeArrowheads="1"/>
            </p:cNvSpPr>
            <p:nvPr/>
          </p:nvSpPr>
          <p:spPr bwMode="auto">
            <a:xfrm>
              <a:off x="2448" y="2705"/>
              <a:ext cx="179" cy="253"/>
            </a:xfrm>
            <a:prstGeom prst="can">
              <a:avLst>
                <a:gd name="adj" fmla="val 35335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083" name="AutoShape 91"/>
            <p:cNvSpPr>
              <a:spLocks noChangeArrowheads="1"/>
            </p:cNvSpPr>
            <p:nvPr/>
          </p:nvSpPr>
          <p:spPr bwMode="auto">
            <a:xfrm>
              <a:off x="2410" y="2385"/>
              <a:ext cx="179" cy="253"/>
            </a:xfrm>
            <a:prstGeom prst="can">
              <a:avLst>
                <a:gd name="adj" fmla="val 70670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084" name="Freeform 92"/>
            <p:cNvSpPr>
              <a:spLocks noChangeArrowheads="1"/>
            </p:cNvSpPr>
            <p:nvPr/>
          </p:nvSpPr>
          <p:spPr bwMode="auto">
            <a:xfrm>
              <a:off x="2304" y="2209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085" name="Line 93"/>
            <p:cNvSpPr>
              <a:spLocks noChangeShapeType="1"/>
            </p:cNvSpPr>
            <p:nvPr/>
          </p:nvSpPr>
          <p:spPr bwMode="auto">
            <a:xfrm flipV="1">
              <a:off x="2943" y="2440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086" name="Line 94"/>
            <p:cNvSpPr>
              <a:spLocks noChangeShapeType="1"/>
            </p:cNvSpPr>
            <p:nvPr/>
          </p:nvSpPr>
          <p:spPr bwMode="auto">
            <a:xfrm>
              <a:off x="2564" y="2513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087" name="Line 95"/>
            <p:cNvSpPr>
              <a:spLocks noChangeShapeType="1"/>
            </p:cNvSpPr>
            <p:nvPr/>
          </p:nvSpPr>
          <p:spPr bwMode="auto">
            <a:xfrm flipV="1">
              <a:off x="2641" y="2664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87088" name="Group 96"/>
            <p:cNvGrpSpPr>
              <a:grpSpLocks/>
            </p:cNvGrpSpPr>
            <p:nvPr/>
          </p:nvGrpSpPr>
          <p:grpSpPr bwMode="auto">
            <a:xfrm>
              <a:off x="3073" y="2241"/>
              <a:ext cx="138" cy="284"/>
              <a:chOff x="3073" y="2241"/>
              <a:chExt cx="138" cy="284"/>
            </a:xfrm>
          </p:grpSpPr>
          <p:sp>
            <p:nvSpPr>
              <p:cNvPr id="87094" name="Freeform 97"/>
              <p:cNvSpPr>
                <a:spLocks noChangeArrowheads="1"/>
              </p:cNvSpPr>
              <p:nvPr/>
            </p:nvSpPr>
            <p:spPr bwMode="auto">
              <a:xfrm>
                <a:off x="3073" y="2241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95" name="Freeform 98"/>
              <p:cNvSpPr>
                <a:spLocks noChangeArrowheads="1"/>
              </p:cNvSpPr>
              <p:nvPr/>
            </p:nvSpPr>
            <p:spPr bwMode="auto">
              <a:xfrm>
                <a:off x="3113" y="2326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96" name="Freeform 99"/>
              <p:cNvSpPr>
                <a:spLocks noChangeArrowheads="1"/>
              </p:cNvSpPr>
              <p:nvPr/>
            </p:nvSpPr>
            <p:spPr bwMode="auto">
              <a:xfrm>
                <a:off x="3159" y="2326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97" name="Freeform 100"/>
              <p:cNvSpPr>
                <a:spLocks noChangeArrowheads="1"/>
              </p:cNvSpPr>
              <p:nvPr/>
            </p:nvSpPr>
            <p:spPr bwMode="auto">
              <a:xfrm>
                <a:off x="3105" y="2447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  <p:grpSp>
          <p:nvGrpSpPr>
            <p:cNvPr id="87089" name="Group 101"/>
            <p:cNvGrpSpPr>
              <a:grpSpLocks/>
            </p:cNvGrpSpPr>
            <p:nvPr/>
          </p:nvGrpSpPr>
          <p:grpSpPr bwMode="auto">
            <a:xfrm>
              <a:off x="2785" y="2385"/>
              <a:ext cx="138" cy="284"/>
              <a:chOff x="2785" y="2385"/>
              <a:chExt cx="138" cy="284"/>
            </a:xfrm>
          </p:grpSpPr>
          <p:sp>
            <p:nvSpPr>
              <p:cNvPr id="87090" name="Freeform 102"/>
              <p:cNvSpPr>
                <a:spLocks noChangeArrowheads="1"/>
              </p:cNvSpPr>
              <p:nvPr/>
            </p:nvSpPr>
            <p:spPr bwMode="auto">
              <a:xfrm>
                <a:off x="2785" y="2385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91" name="Freeform 103"/>
              <p:cNvSpPr>
                <a:spLocks noChangeArrowheads="1"/>
              </p:cNvSpPr>
              <p:nvPr/>
            </p:nvSpPr>
            <p:spPr bwMode="auto">
              <a:xfrm>
                <a:off x="2825" y="2470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92" name="Freeform 104"/>
              <p:cNvSpPr>
                <a:spLocks noChangeArrowheads="1"/>
              </p:cNvSpPr>
              <p:nvPr/>
            </p:nvSpPr>
            <p:spPr bwMode="auto">
              <a:xfrm>
                <a:off x="2871" y="2470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93" name="Freeform 105"/>
              <p:cNvSpPr>
                <a:spLocks noChangeArrowheads="1"/>
              </p:cNvSpPr>
              <p:nvPr/>
            </p:nvSpPr>
            <p:spPr bwMode="auto">
              <a:xfrm>
                <a:off x="2817" y="2591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</p:grpSp>
      <p:grpSp>
        <p:nvGrpSpPr>
          <p:cNvPr id="87065" name="Group 106"/>
          <p:cNvGrpSpPr>
            <a:grpSpLocks/>
          </p:cNvGrpSpPr>
          <p:nvPr/>
        </p:nvGrpSpPr>
        <p:grpSpPr bwMode="auto">
          <a:xfrm>
            <a:off x="8002588" y="2514600"/>
            <a:ext cx="1746250" cy="1289050"/>
            <a:chOff x="4081" y="1584"/>
            <a:chExt cx="1100" cy="812"/>
          </a:xfrm>
        </p:grpSpPr>
        <p:sp>
          <p:nvSpPr>
            <p:cNvPr id="87066" name="AutoShape 107"/>
            <p:cNvSpPr>
              <a:spLocks noChangeArrowheads="1"/>
            </p:cNvSpPr>
            <p:nvPr/>
          </p:nvSpPr>
          <p:spPr bwMode="auto">
            <a:xfrm>
              <a:off x="4225" y="2080"/>
              <a:ext cx="179" cy="253"/>
            </a:xfrm>
            <a:prstGeom prst="can">
              <a:avLst>
                <a:gd name="adj" fmla="val 35335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067" name="AutoShape 108"/>
            <p:cNvSpPr>
              <a:spLocks noChangeArrowheads="1"/>
            </p:cNvSpPr>
            <p:nvPr/>
          </p:nvSpPr>
          <p:spPr bwMode="auto">
            <a:xfrm>
              <a:off x="4186" y="1761"/>
              <a:ext cx="179" cy="253"/>
            </a:xfrm>
            <a:prstGeom prst="can">
              <a:avLst>
                <a:gd name="adj" fmla="val 70670"/>
              </a:avLst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t-EE" altLang="et-EE"/>
            </a:p>
          </p:txBody>
        </p:sp>
        <p:sp>
          <p:nvSpPr>
            <p:cNvPr id="87068" name="Freeform 109"/>
            <p:cNvSpPr>
              <a:spLocks noChangeArrowheads="1"/>
            </p:cNvSpPr>
            <p:nvPr/>
          </p:nvSpPr>
          <p:spPr bwMode="auto">
            <a:xfrm>
              <a:off x="4081" y="1584"/>
              <a:ext cx="1100" cy="812"/>
            </a:xfrm>
            <a:custGeom>
              <a:avLst/>
              <a:gdLst>
                <a:gd name="T0" fmla="*/ 4 w 3489"/>
                <a:gd name="T1" fmla="*/ 0 h 2443"/>
                <a:gd name="T2" fmla="*/ 1 w 3489"/>
                <a:gd name="T3" fmla="*/ 2 h 2443"/>
                <a:gd name="T4" fmla="*/ 0 w 3489"/>
                <a:gd name="T5" fmla="*/ 4 h 2443"/>
                <a:gd name="T6" fmla="*/ 0 w 3489"/>
                <a:gd name="T7" fmla="*/ 9 h 2443"/>
                <a:gd name="T8" fmla="*/ 1 w 3489"/>
                <a:gd name="T9" fmla="*/ 18 h 2443"/>
                <a:gd name="T10" fmla="*/ 1 w 3489"/>
                <a:gd name="T11" fmla="*/ 19 h 2443"/>
                <a:gd name="T12" fmla="*/ 1 w 3489"/>
                <a:gd name="T13" fmla="*/ 20 h 2443"/>
                <a:gd name="T14" fmla="*/ 3 w 3489"/>
                <a:gd name="T15" fmla="*/ 23 h 2443"/>
                <a:gd name="T16" fmla="*/ 3 w 3489"/>
                <a:gd name="T17" fmla="*/ 25 h 2443"/>
                <a:gd name="T18" fmla="*/ 3 w 3489"/>
                <a:gd name="T19" fmla="*/ 26 h 2443"/>
                <a:gd name="T20" fmla="*/ 4 w 3489"/>
                <a:gd name="T21" fmla="*/ 27 h 2443"/>
                <a:gd name="T22" fmla="*/ 5 w 3489"/>
                <a:gd name="T23" fmla="*/ 28 h 2443"/>
                <a:gd name="T24" fmla="*/ 8 w 3489"/>
                <a:gd name="T25" fmla="*/ 29 h 2443"/>
                <a:gd name="T26" fmla="*/ 9 w 3489"/>
                <a:gd name="T27" fmla="*/ 29 h 2443"/>
                <a:gd name="T28" fmla="*/ 10 w 3489"/>
                <a:gd name="T29" fmla="*/ 30 h 2443"/>
                <a:gd name="T30" fmla="*/ 11 w 3489"/>
                <a:gd name="T31" fmla="*/ 30 h 2443"/>
                <a:gd name="T32" fmla="*/ 15 w 3489"/>
                <a:gd name="T33" fmla="*/ 29 h 2443"/>
                <a:gd name="T34" fmla="*/ 16 w 3489"/>
                <a:gd name="T35" fmla="*/ 29 h 2443"/>
                <a:gd name="T36" fmla="*/ 21 w 3489"/>
                <a:gd name="T37" fmla="*/ 27 h 2443"/>
                <a:gd name="T38" fmla="*/ 22 w 3489"/>
                <a:gd name="T39" fmla="*/ 26 h 2443"/>
                <a:gd name="T40" fmla="*/ 27 w 3489"/>
                <a:gd name="T41" fmla="*/ 24 h 2443"/>
                <a:gd name="T42" fmla="*/ 27 w 3489"/>
                <a:gd name="T43" fmla="*/ 23 h 2443"/>
                <a:gd name="T44" fmla="*/ 28 w 3489"/>
                <a:gd name="T45" fmla="*/ 22 h 2443"/>
                <a:gd name="T46" fmla="*/ 29 w 3489"/>
                <a:gd name="T47" fmla="*/ 21 h 2443"/>
                <a:gd name="T48" fmla="*/ 29 w 3489"/>
                <a:gd name="T49" fmla="*/ 20 h 2443"/>
                <a:gd name="T50" fmla="*/ 30 w 3489"/>
                <a:gd name="T51" fmla="*/ 19 h 2443"/>
                <a:gd name="T52" fmla="*/ 30 w 3489"/>
                <a:gd name="T53" fmla="*/ 17 h 2443"/>
                <a:gd name="T54" fmla="*/ 31 w 3489"/>
                <a:gd name="T55" fmla="*/ 17 h 2443"/>
                <a:gd name="T56" fmla="*/ 32 w 3489"/>
                <a:gd name="T57" fmla="*/ 15 h 2443"/>
                <a:gd name="T58" fmla="*/ 33 w 3489"/>
                <a:gd name="T59" fmla="*/ 14 h 2443"/>
                <a:gd name="T60" fmla="*/ 34 w 3489"/>
                <a:gd name="T61" fmla="*/ 11 h 2443"/>
                <a:gd name="T62" fmla="*/ 34 w 3489"/>
                <a:gd name="T63" fmla="*/ 10 h 2443"/>
                <a:gd name="T64" fmla="*/ 34 w 3489"/>
                <a:gd name="T65" fmla="*/ 7 h 2443"/>
                <a:gd name="T66" fmla="*/ 34 w 3489"/>
                <a:gd name="T67" fmla="*/ 6 h 2443"/>
                <a:gd name="T68" fmla="*/ 32 w 3489"/>
                <a:gd name="T69" fmla="*/ 2 h 2443"/>
                <a:gd name="T70" fmla="*/ 32 w 3489"/>
                <a:gd name="T71" fmla="*/ 2 h 2443"/>
                <a:gd name="T72" fmla="*/ 31 w 3489"/>
                <a:gd name="T73" fmla="*/ 2 h 2443"/>
                <a:gd name="T74" fmla="*/ 29 w 3489"/>
                <a:gd name="T75" fmla="*/ 1 h 2443"/>
                <a:gd name="T76" fmla="*/ 27 w 3489"/>
                <a:gd name="T77" fmla="*/ 0 h 2443"/>
                <a:gd name="T78" fmla="*/ 9 w 3489"/>
                <a:gd name="T79" fmla="*/ 1 h 2443"/>
                <a:gd name="T80" fmla="*/ 4 w 3489"/>
                <a:gd name="T81" fmla="*/ 0 h 24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89" h="2443">
                  <a:moveTo>
                    <a:pt x="387" y="24"/>
                  </a:moveTo>
                  <a:cubicBezTo>
                    <a:pt x="263" y="46"/>
                    <a:pt x="151" y="98"/>
                    <a:pt x="49" y="172"/>
                  </a:cubicBezTo>
                  <a:cubicBezTo>
                    <a:pt x="27" y="218"/>
                    <a:pt x="12" y="263"/>
                    <a:pt x="0" y="312"/>
                  </a:cubicBezTo>
                  <a:cubicBezTo>
                    <a:pt x="13" y="441"/>
                    <a:pt x="19" y="570"/>
                    <a:pt x="33" y="699"/>
                  </a:cubicBezTo>
                  <a:cubicBezTo>
                    <a:pt x="38" y="943"/>
                    <a:pt x="39" y="1187"/>
                    <a:pt x="49" y="1431"/>
                  </a:cubicBezTo>
                  <a:cubicBezTo>
                    <a:pt x="50" y="1455"/>
                    <a:pt x="72" y="1492"/>
                    <a:pt x="82" y="1514"/>
                  </a:cubicBezTo>
                  <a:cubicBezTo>
                    <a:pt x="91" y="1535"/>
                    <a:pt x="115" y="1611"/>
                    <a:pt x="115" y="1612"/>
                  </a:cubicBezTo>
                  <a:cubicBezTo>
                    <a:pt x="143" y="1699"/>
                    <a:pt x="226" y="1762"/>
                    <a:pt x="255" y="1851"/>
                  </a:cubicBezTo>
                  <a:cubicBezTo>
                    <a:pt x="258" y="1914"/>
                    <a:pt x="256" y="1977"/>
                    <a:pt x="263" y="2040"/>
                  </a:cubicBezTo>
                  <a:cubicBezTo>
                    <a:pt x="268" y="2088"/>
                    <a:pt x="278" y="2070"/>
                    <a:pt x="296" y="2098"/>
                  </a:cubicBezTo>
                  <a:cubicBezTo>
                    <a:pt x="337" y="2161"/>
                    <a:pt x="370" y="2200"/>
                    <a:pt x="444" y="2230"/>
                  </a:cubicBezTo>
                  <a:cubicBezTo>
                    <a:pt x="485" y="2269"/>
                    <a:pt x="454" y="2243"/>
                    <a:pt x="551" y="2287"/>
                  </a:cubicBezTo>
                  <a:cubicBezTo>
                    <a:pt x="630" y="2323"/>
                    <a:pt x="721" y="2349"/>
                    <a:pt x="807" y="2361"/>
                  </a:cubicBezTo>
                  <a:cubicBezTo>
                    <a:pt x="857" y="2387"/>
                    <a:pt x="911" y="2392"/>
                    <a:pt x="963" y="2411"/>
                  </a:cubicBezTo>
                  <a:cubicBezTo>
                    <a:pt x="974" y="2415"/>
                    <a:pt x="984" y="2424"/>
                    <a:pt x="996" y="2427"/>
                  </a:cubicBezTo>
                  <a:cubicBezTo>
                    <a:pt x="1023" y="2434"/>
                    <a:pt x="1078" y="2443"/>
                    <a:pt x="1078" y="2443"/>
                  </a:cubicBezTo>
                  <a:cubicBezTo>
                    <a:pt x="1221" y="2432"/>
                    <a:pt x="1354" y="2402"/>
                    <a:pt x="1498" y="2386"/>
                  </a:cubicBezTo>
                  <a:cubicBezTo>
                    <a:pt x="1538" y="2373"/>
                    <a:pt x="1574" y="2351"/>
                    <a:pt x="1613" y="2337"/>
                  </a:cubicBezTo>
                  <a:cubicBezTo>
                    <a:pt x="1768" y="2280"/>
                    <a:pt x="1930" y="2221"/>
                    <a:pt x="2090" y="2180"/>
                  </a:cubicBezTo>
                  <a:cubicBezTo>
                    <a:pt x="2182" y="2120"/>
                    <a:pt x="2096" y="2169"/>
                    <a:pt x="2197" y="2131"/>
                  </a:cubicBezTo>
                  <a:cubicBezTo>
                    <a:pt x="2370" y="2066"/>
                    <a:pt x="2546" y="2006"/>
                    <a:pt x="2716" y="1933"/>
                  </a:cubicBezTo>
                  <a:cubicBezTo>
                    <a:pt x="2741" y="1908"/>
                    <a:pt x="2769" y="1887"/>
                    <a:pt x="2790" y="1859"/>
                  </a:cubicBezTo>
                  <a:cubicBezTo>
                    <a:pt x="2806" y="1837"/>
                    <a:pt x="2819" y="1812"/>
                    <a:pt x="2839" y="1793"/>
                  </a:cubicBezTo>
                  <a:cubicBezTo>
                    <a:pt x="2861" y="1771"/>
                    <a:pt x="2905" y="1728"/>
                    <a:pt x="2905" y="1728"/>
                  </a:cubicBezTo>
                  <a:cubicBezTo>
                    <a:pt x="2938" y="1659"/>
                    <a:pt x="2902" y="1729"/>
                    <a:pt x="2971" y="1629"/>
                  </a:cubicBezTo>
                  <a:cubicBezTo>
                    <a:pt x="2997" y="1592"/>
                    <a:pt x="3009" y="1551"/>
                    <a:pt x="3036" y="1514"/>
                  </a:cubicBezTo>
                  <a:cubicBezTo>
                    <a:pt x="3042" y="1484"/>
                    <a:pt x="3047" y="1453"/>
                    <a:pt x="3053" y="1423"/>
                  </a:cubicBezTo>
                  <a:cubicBezTo>
                    <a:pt x="3059" y="1391"/>
                    <a:pt x="3092" y="1372"/>
                    <a:pt x="3111" y="1349"/>
                  </a:cubicBezTo>
                  <a:cubicBezTo>
                    <a:pt x="3151" y="1301"/>
                    <a:pt x="3193" y="1249"/>
                    <a:pt x="3242" y="1209"/>
                  </a:cubicBezTo>
                  <a:cubicBezTo>
                    <a:pt x="3278" y="1180"/>
                    <a:pt x="3317" y="1159"/>
                    <a:pt x="3349" y="1127"/>
                  </a:cubicBezTo>
                  <a:cubicBezTo>
                    <a:pt x="3370" y="1061"/>
                    <a:pt x="3390" y="994"/>
                    <a:pt x="3415" y="929"/>
                  </a:cubicBezTo>
                  <a:cubicBezTo>
                    <a:pt x="3424" y="905"/>
                    <a:pt x="3440" y="855"/>
                    <a:pt x="3440" y="855"/>
                  </a:cubicBezTo>
                  <a:cubicBezTo>
                    <a:pt x="3446" y="758"/>
                    <a:pt x="3453" y="655"/>
                    <a:pt x="3464" y="559"/>
                  </a:cubicBezTo>
                  <a:cubicBezTo>
                    <a:pt x="3468" y="528"/>
                    <a:pt x="3489" y="469"/>
                    <a:pt x="3489" y="469"/>
                  </a:cubicBezTo>
                  <a:cubicBezTo>
                    <a:pt x="3466" y="337"/>
                    <a:pt x="3410" y="209"/>
                    <a:pt x="3267" y="181"/>
                  </a:cubicBezTo>
                  <a:cubicBezTo>
                    <a:pt x="3236" y="166"/>
                    <a:pt x="3209" y="142"/>
                    <a:pt x="3176" y="131"/>
                  </a:cubicBezTo>
                  <a:cubicBezTo>
                    <a:pt x="3160" y="126"/>
                    <a:pt x="3143" y="127"/>
                    <a:pt x="3127" y="123"/>
                  </a:cubicBezTo>
                  <a:cubicBezTo>
                    <a:pt x="3048" y="101"/>
                    <a:pt x="2974" y="68"/>
                    <a:pt x="2897" y="41"/>
                  </a:cubicBezTo>
                  <a:cubicBezTo>
                    <a:pt x="2842" y="21"/>
                    <a:pt x="2781" y="12"/>
                    <a:pt x="2724" y="0"/>
                  </a:cubicBezTo>
                  <a:cubicBezTo>
                    <a:pt x="2122" y="8"/>
                    <a:pt x="1525" y="31"/>
                    <a:pt x="922" y="41"/>
                  </a:cubicBezTo>
                  <a:cubicBezTo>
                    <a:pt x="391" y="33"/>
                    <a:pt x="512" y="164"/>
                    <a:pt x="387" y="24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 w="28440">
              <a:solidFill>
                <a:srgbClr val="00008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/>
            </a:p>
          </p:txBody>
        </p:sp>
        <p:sp>
          <p:nvSpPr>
            <p:cNvPr id="87069" name="Line 110"/>
            <p:cNvSpPr>
              <a:spLocks noChangeShapeType="1"/>
            </p:cNvSpPr>
            <p:nvPr/>
          </p:nvSpPr>
          <p:spPr bwMode="auto">
            <a:xfrm flipV="1">
              <a:off x="4720" y="1815"/>
              <a:ext cx="72" cy="94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070" name="Line 111"/>
            <p:cNvSpPr>
              <a:spLocks noChangeShapeType="1"/>
            </p:cNvSpPr>
            <p:nvPr/>
          </p:nvSpPr>
          <p:spPr bwMode="auto">
            <a:xfrm>
              <a:off x="4340" y="1889"/>
              <a:ext cx="133" cy="7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sp>
          <p:nvSpPr>
            <p:cNvPr id="87071" name="Line 112"/>
            <p:cNvSpPr>
              <a:spLocks noChangeShapeType="1"/>
            </p:cNvSpPr>
            <p:nvPr/>
          </p:nvSpPr>
          <p:spPr bwMode="auto">
            <a:xfrm flipV="1">
              <a:off x="4418" y="2039"/>
              <a:ext cx="102" cy="126"/>
            </a:xfrm>
            <a:prstGeom prst="line">
              <a:avLst/>
            </a:prstGeom>
            <a:noFill/>
            <a:ln w="1584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t-EE"/>
            </a:p>
          </p:txBody>
        </p:sp>
        <p:grpSp>
          <p:nvGrpSpPr>
            <p:cNvPr id="87072" name="Group 113"/>
            <p:cNvGrpSpPr>
              <a:grpSpLocks/>
            </p:cNvGrpSpPr>
            <p:nvPr/>
          </p:nvGrpSpPr>
          <p:grpSpPr bwMode="auto">
            <a:xfrm>
              <a:off x="4849" y="1616"/>
              <a:ext cx="138" cy="284"/>
              <a:chOff x="4849" y="1616"/>
              <a:chExt cx="138" cy="284"/>
            </a:xfrm>
          </p:grpSpPr>
          <p:sp>
            <p:nvSpPr>
              <p:cNvPr id="87078" name="Freeform 114"/>
              <p:cNvSpPr>
                <a:spLocks noChangeArrowheads="1"/>
              </p:cNvSpPr>
              <p:nvPr/>
            </p:nvSpPr>
            <p:spPr bwMode="auto">
              <a:xfrm>
                <a:off x="4849" y="1616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79" name="Freeform 115"/>
              <p:cNvSpPr>
                <a:spLocks noChangeArrowheads="1"/>
              </p:cNvSpPr>
              <p:nvPr/>
            </p:nvSpPr>
            <p:spPr bwMode="auto">
              <a:xfrm>
                <a:off x="4890" y="1701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80" name="Freeform 116"/>
              <p:cNvSpPr>
                <a:spLocks noChangeArrowheads="1"/>
              </p:cNvSpPr>
              <p:nvPr/>
            </p:nvSpPr>
            <p:spPr bwMode="auto">
              <a:xfrm>
                <a:off x="4936" y="1701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81" name="Freeform 117"/>
              <p:cNvSpPr>
                <a:spLocks noChangeArrowheads="1"/>
              </p:cNvSpPr>
              <p:nvPr/>
            </p:nvSpPr>
            <p:spPr bwMode="auto">
              <a:xfrm>
                <a:off x="4881" y="1822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  <p:grpSp>
          <p:nvGrpSpPr>
            <p:cNvPr id="87073" name="Group 118"/>
            <p:cNvGrpSpPr>
              <a:grpSpLocks/>
            </p:cNvGrpSpPr>
            <p:nvPr/>
          </p:nvGrpSpPr>
          <p:grpSpPr bwMode="auto">
            <a:xfrm>
              <a:off x="4561" y="1760"/>
              <a:ext cx="138" cy="284"/>
              <a:chOff x="4561" y="1760"/>
              <a:chExt cx="138" cy="284"/>
            </a:xfrm>
          </p:grpSpPr>
          <p:sp>
            <p:nvSpPr>
              <p:cNvPr id="87074" name="Freeform 119"/>
              <p:cNvSpPr>
                <a:spLocks noChangeArrowheads="1"/>
              </p:cNvSpPr>
              <p:nvPr/>
            </p:nvSpPr>
            <p:spPr bwMode="auto">
              <a:xfrm>
                <a:off x="4561" y="1760"/>
                <a:ext cx="138" cy="284"/>
              </a:xfrm>
              <a:custGeom>
                <a:avLst/>
                <a:gdLst>
                  <a:gd name="T0" fmla="*/ 0 w 1263"/>
                  <a:gd name="T1" fmla="*/ 0 h 1474"/>
                  <a:gd name="T2" fmla="*/ 0 w 1263"/>
                  <a:gd name="T3" fmla="*/ 1 h 1474"/>
                  <a:gd name="T4" fmla="*/ 0 w 1263"/>
                  <a:gd name="T5" fmla="*/ 2 h 1474"/>
                  <a:gd name="T6" fmla="*/ 0 w 1263"/>
                  <a:gd name="T7" fmla="*/ 1 h 1474"/>
                  <a:gd name="T8" fmla="*/ 0 w 1263"/>
                  <a:gd name="T9" fmla="*/ 0 h 1474"/>
                  <a:gd name="T10" fmla="*/ 0 w 1263"/>
                  <a:gd name="T11" fmla="*/ 0 h 14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63" h="1474">
                    <a:moveTo>
                      <a:pt x="631" y="0"/>
                    </a:moveTo>
                    <a:cubicBezTo>
                      <a:pt x="989" y="0"/>
                      <a:pt x="1262" y="319"/>
                      <a:pt x="1262" y="737"/>
                    </a:cubicBezTo>
                    <a:cubicBezTo>
                      <a:pt x="1262" y="1154"/>
                      <a:pt x="989" y="1473"/>
                      <a:pt x="631" y="1473"/>
                    </a:cubicBezTo>
                    <a:cubicBezTo>
                      <a:pt x="273" y="1473"/>
                      <a:pt x="0" y="1154"/>
                      <a:pt x="0" y="737"/>
                    </a:cubicBezTo>
                    <a:cubicBezTo>
                      <a:pt x="0" y="319"/>
                      <a:pt x="273" y="0"/>
                      <a:pt x="631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75" name="Freeform 120"/>
              <p:cNvSpPr>
                <a:spLocks noChangeArrowheads="1"/>
              </p:cNvSpPr>
              <p:nvPr/>
            </p:nvSpPr>
            <p:spPr bwMode="auto">
              <a:xfrm>
                <a:off x="4602" y="1845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8" y="0"/>
                    </a:moveTo>
                    <a:cubicBezTo>
                      <a:pt x="107" y="0"/>
                      <a:pt x="135" y="34"/>
                      <a:pt x="135" y="81"/>
                    </a:cubicBezTo>
                    <a:cubicBezTo>
                      <a:pt x="135" y="126"/>
                      <a:pt x="107" y="161"/>
                      <a:pt x="68" y="161"/>
                    </a:cubicBezTo>
                    <a:cubicBezTo>
                      <a:pt x="29" y="161"/>
                      <a:pt x="0" y="126"/>
                      <a:pt x="0" y="81"/>
                    </a:cubicBezTo>
                    <a:cubicBezTo>
                      <a:pt x="0" y="34"/>
                      <a:pt x="29" y="0"/>
                      <a:pt x="6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76" name="Freeform 121"/>
              <p:cNvSpPr>
                <a:spLocks noChangeArrowheads="1"/>
              </p:cNvSpPr>
              <p:nvPr/>
            </p:nvSpPr>
            <p:spPr bwMode="auto">
              <a:xfrm>
                <a:off x="4648" y="1845"/>
                <a:ext cx="12" cy="28"/>
              </a:xfrm>
              <a:custGeom>
                <a:avLst/>
                <a:gdLst>
                  <a:gd name="T0" fmla="*/ 0 w 136"/>
                  <a:gd name="T1" fmla="*/ 0 h 162"/>
                  <a:gd name="T2" fmla="*/ 0 w 136"/>
                  <a:gd name="T3" fmla="*/ 0 h 162"/>
                  <a:gd name="T4" fmla="*/ 0 w 136"/>
                  <a:gd name="T5" fmla="*/ 0 h 162"/>
                  <a:gd name="T6" fmla="*/ 0 w 136"/>
                  <a:gd name="T7" fmla="*/ 0 h 162"/>
                  <a:gd name="T8" fmla="*/ 0 w 136"/>
                  <a:gd name="T9" fmla="*/ 0 h 162"/>
                  <a:gd name="T10" fmla="*/ 0 w 136"/>
                  <a:gd name="T11" fmla="*/ 0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62">
                    <a:moveTo>
                      <a:pt x="66" y="0"/>
                    </a:moveTo>
                    <a:cubicBezTo>
                      <a:pt x="105" y="0"/>
                      <a:pt x="135" y="34"/>
                      <a:pt x="135" y="81"/>
                    </a:cubicBezTo>
                    <a:cubicBezTo>
                      <a:pt x="135" y="126"/>
                      <a:pt x="105" y="161"/>
                      <a:pt x="66" y="161"/>
                    </a:cubicBezTo>
                    <a:cubicBezTo>
                      <a:pt x="27" y="161"/>
                      <a:pt x="0" y="126"/>
                      <a:pt x="0" y="81"/>
                    </a:cubicBezTo>
                    <a:cubicBezTo>
                      <a:pt x="0" y="34"/>
                      <a:pt x="27" y="0"/>
                      <a:pt x="66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  <p:sp>
            <p:nvSpPr>
              <p:cNvPr id="87077" name="Freeform 122"/>
              <p:cNvSpPr>
                <a:spLocks noChangeArrowheads="1"/>
              </p:cNvSpPr>
              <p:nvPr/>
            </p:nvSpPr>
            <p:spPr bwMode="auto">
              <a:xfrm>
                <a:off x="4593" y="1966"/>
                <a:ext cx="74" cy="23"/>
              </a:xfrm>
              <a:custGeom>
                <a:avLst/>
                <a:gdLst>
                  <a:gd name="T0" fmla="*/ 0 w 699"/>
                  <a:gd name="T1" fmla="*/ 0 h 141"/>
                  <a:gd name="T2" fmla="*/ 0 w 699"/>
                  <a:gd name="T3" fmla="*/ 0 h 14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699" h="141">
                    <a:moveTo>
                      <a:pt x="0" y="0"/>
                    </a:moveTo>
                    <a:cubicBezTo>
                      <a:pt x="222" y="140"/>
                      <a:pt x="476" y="140"/>
                      <a:pt x="698" y="0"/>
                    </a:cubicBezTo>
                  </a:path>
                </a:pathLst>
              </a:custGeom>
              <a:noFill/>
              <a:ln w="2556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t-E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688333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Konkreetsemad küsimused näiteks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Mis opsüsteemi alla rakendus teha</a:t>
            </a:r>
          </a:p>
          <a:p>
            <a:r>
              <a:rPr lang="et-EE" dirty="0"/>
              <a:t>Kas hoida infot lihtsalt failides või andmebaasis</a:t>
            </a:r>
          </a:p>
          <a:p>
            <a:r>
              <a:rPr lang="et-EE" dirty="0"/>
              <a:t>Millist veebiserverit ja kuidas täpselt kasutada</a:t>
            </a:r>
          </a:p>
          <a:p>
            <a:r>
              <a:rPr lang="et-EE" dirty="0"/>
              <a:t>Kas pöörduda andmebaasi poole otse või csv või XML või json vahekihi abil</a:t>
            </a:r>
          </a:p>
          <a:p>
            <a:r>
              <a:rPr lang="et-EE" dirty="0"/>
              <a:t>Mis keeles/keeltes rakendus teha</a:t>
            </a:r>
          </a:p>
          <a:p>
            <a:r>
              <a:rPr lang="et-EE" dirty="0"/>
              <a:t>Millist kasutajaliidese teeki </a:t>
            </a:r>
            <a:r>
              <a:rPr lang="et-EE" dirty="0" smtClean="0"/>
              <a:t>kasutada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92731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Arhitektuuri peamine eesmärk: lihtsus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Arendamise </a:t>
            </a:r>
            <a:r>
              <a:rPr lang="et-EE" dirty="0"/>
              <a:t>ja haldamise lihtsus on kõige tähtsam.</a:t>
            </a:r>
          </a:p>
          <a:p>
            <a:r>
              <a:rPr lang="et-EE" dirty="0" smtClean="0"/>
              <a:t>Valiku </a:t>
            </a:r>
            <a:r>
              <a:rPr lang="et-EE" dirty="0"/>
              <a:t>juures on otsustav see, mida arendajad/haldajad kõige paremini oskavad kasutada</a:t>
            </a:r>
            <a:r>
              <a:rPr lang="et-EE" dirty="0" smtClean="0"/>
              <a:t>.</a:t>
            </a:r>
          </a:p>
          <a:p>
            <a:r>
              <a:rPr lang="et-EE" dirty="0" smtClean="0"/>
              <a:t>Lisatükkide </a:t>
            </a:r>
            <a:r>
              <a:rPr lang="et-EE" dirty="0"/>
              <a:t>kasutamist ilma selge vajaduseta tuleks vältida.</a:t>
            </a:r>
          </a:p>
          <a:p>
            <a:r>
              <a:rPr lang="et-EE" dirty="0"/>
              <a:t>Abstraktsioonid tilguvad läbi.</a:t>
            </a:r>
          </a:p>
          <a:p>
            <a:r>
              <a:rPr lang="et-EE" dirty="0"/>
              <a:t>Ei ole olemas iga juhu jaoks sobilikke </a:t>
            </a:r>
            <a:r>
              <a:rPr lang="et-EE" dirty="0" smtClean="0"/>
              <a:t>tehnoloogiaid/komponente.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3036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Komponendid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t-EE" dirty="0"/>
              <a:t>Tarkvarasüsteemid ehitatakse reeglina mitmesuguste komponentide kokkupaneku, s.t. kokkuprogrammeerimise teel, või teisiti öeldes: komponente kasutades.</a:t>
            </a:r>
          </a:p>
          <a:p>
            <a:endParaRPr lang="et-EE" dirty="0"/>
          </a:p>
          <a:p>
            <a:pPr marL="0" indent="0">
              <a:buNone/>
            </a:pPr>
            <a:r>
              <a:rPr lang="et-EE" dirty="0" smtClean="0"/>
              <a:t>Neid </a:t>
            </a:r>
            <a:r>
              <a:rPr lang="et-EE" dirty="0"/>
              <a:t>komponente võib klassifitseerida - näiteks - järgmisel viisil:</a:t>
            </a:r>
          </a:p>
          <a:p>
            <a:endParaRPr lang="et-EE" dirty="0"/>
          </a:p>
          <a:p>
            <a:r>
              <a:rPr lang="et-EE" dirty="0"/>
              <a:t>Terviklikud lõppkasutaja-rakendusprogrammid </a:t>
            </a:r>
          </a:p>
          <a:p>
            <a:r>
              <a:rPr lang="et-EE" dirty="0"/>
              <a:t>Suured “valmiskomponendid“, näiteks andmebaasimootorid</a:t>
            </a:r>
          </a:p>
          <a:p>
            <a:r>
              <a:rPr lang="et-EE" dirty="0"/>
              <a:t>Raamistikud ehk frameworks</a:t>
            </a:r>
          </a:p>
          <a:p>
            <a:r>
              <a:rPr lang="et-EE" dirty="0"/>
              <a:t>Teegid ehk libraries</a:t>
            </a:r>
          </a:p>
        </p:txBody>
      </p:sp>
    </p:spTree>
    <p:extLst>
      <p:ext uri="{BB962C8B-B14F-4D97-AF65-F5344CB8AC3E}">
        <p14:creationId xmlns:p14="http://schemas.microsoft.com/office/powerpoint/2010/main" val="700939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Raamistikud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t-EE" sz="1800" dirty="0" smtClean="0"/>
              <a:t>Edasiarendamiseks </a:t>
            </a:r>
            <a:r>
              <a:rPr lang="et-EE" sz="1800" dirty="0"/>
              <a:t>ja ümbertegemiseks mõeldud terviklikud näite-rakendused, levinud </a:t>
            </a:r>
            <a:r>
              <a:rPr lang="et-EE" sz="1800" dirty="0" smtClean="0"/>
              <a:t>eeskätt</a:t>
            </a:r>
          </a:p>
          <a:p>
            <a:pPr marL="0" indent="0">
              <a:buNone/>
            </a:pPr>
            <a:r>
              <a:rPr lang="et-EE" sz="1800" dirty="0" smtClean="0"/>
              <a:t>„</a:t>
            </a:r>
            <a:r>
              <a:rPr lang="et-EE" sz="1800" dirty="0"/>
              <a:t>tüüpiliste“ andmebaasi-kesksete veebirakenduste jaoks. </a:t>
            </a:r>
            <a:r>
              <a:rPr lang="et-EE" sz="1800" dirty="0" smtClean="0"/>
              <a:t>Populaarseid </a:t>
            </a:r>
            <a:r>
              <a:rPr lang="et-EE" sz="1800" dirty="0"/>
              <a:t>raamistikke</a:t>
            </a:r>
            <a:r>
              <a:rPr lang="et-EE" sz="1800" dirty="0" smtClean="0"/>
              <a:t>:</a:t>
            </a:r>
          </a:p>
          <a:p>
            <a:pPr marL="0" indent="0">
              <a:buNone/>
            </a:pPr>
            <a:endParaRPr lang="et-EE" sz="1800" dirty="0"/>
          </a:p>
          <a:p>
            <a:r>
              <a:rPr lang="et-EE" sz="1600" dirty="0" smtClean="0"/>
              <a:t>Microsoft </a:t>
            </a:r>
            <a:r>
              <a:rPr lang="et-EE" sz="1600" dirty="0"/>
              <a:t>.NET</a:t>
            </a:r>
          </a:p>
          <a:p>
            <a:r>
              <a:rPr lang="et-EE" sz="1600" dirty="0"/>
              <a:t>Java Spring</a:t>
            </a:r>
          </a:p>
          <a:p>
            <a:r>
              <a:rPr lang="et-EE" sz="1600" dirty="0"/>
              <a:t>Ruby on Rails</a:t>
            </a:r>
          </a:p>
          <a:p>
            <a:r>
              <a:rPr lang="et-EE" sz="1600" dirty="0"/>
              <a:t>PHP Zend framework</a:t>
            </a:r>
          </a:p>
          <a:p>
            <a:r>
              <a:rPr lang="et-EE" sz="1600" dirty="0"/>
              <a:t>Python Django</a:t>
            </a:r>
          </a:p>
          <a:p>
            <a:r>
              <a:rPr lang="et-EE" sz="1600" dirty="0"/>
              <a:t>Javascript Angular</a:t>
            </a:r>
          </a:p>
          <a:p>
            <a:endParaRPr lang="et-EE" sz="1800" dirty="0"/>
          </a:p>
          <a:p>
            <a:pPr marL="0" indent="0">
              <a:buNone/>
            </a:pPr>
            <a:r>
              <a:rPr lang="et-EE" sz="1800" dirty="0"/>
              <a:t>Raamistik ei lase arendajal vabalt valida, kuidas </a:t>
            </a:r>
            <a:r>
              <a:rPr lang="et-EE" sz="1800" dirty="0" smtClean="0"/>
              <a:t>süsteem</a:t>
            </a:r>
          </a:p>
          <a:p>
            <a:pPr marL="0" indent="0">
              <a:buNone/>
            </a:pPr>
            <a:r>
              <a:rPr lang="et-EE" sz="1800" dirty="0" smtClean="0"/>
              <a:t>peaks </a:t>
            </a:r>
            <a:r>
              <a:rPr lang="et-EE" sz="1800" dirty="0"/>
              <a:t>töötama, vaid pigem suunab teda täiendama </a:t>
            </a:r>
            <a:endParaRPr lang="et-EE" sz="1800" dirty="0" smtClean="0"/>
          </a:p>
          <a:p>
            <a:pPr marL="0" indent="0">
              <a:buNone/>
            </a:pPr>
            <a:r>
              <a:rPr lang="et-EE" sz="1800" dirty="0" smtClean="0"/>
              <a:t>etteantud </a:t>
            </a:r>
            <a:r>
              <a:rPr lang="et-EE" sz="1800" dirty="0"/>
              <a:t>näite-süsteemi, mille raamistiku arendaja on välja töötanud. </a:t>
            </a:r>
          </a:p>
        </p:txBody>
      </p:sp>
    </p:spTree>
    <p:extLst>
      <p:ext uri="{BB962C8B-B14F-4D97-AF65-F5344CB8AC3E}">
        <p14:creationId xmlns:p14="http://schemas.microsoft.com/office/powerpoint/2010/main" val="2872524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Teegid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t-EE" sz="1800" dirty="0"/>
              <a:t>Konkreetseid, piiratud funktsioone realiseerivad väikesed komponendid ja nende komplektid. </a:t>
            </a:r>
            <a:endParaRPr lang="et-EE" sz="1800" dirty="0" smtClean="0"/>
          </a:p>
          <a:p>
            <a:pPr marL="0" indent="0">
              <a:buNone/>
            </a:pPr>
            <a:r>
              <a:rPr lang="et-EE" sz="1800" dirty="0" smtClean="0"/>
              <a:t>Mõned </a:t>
            </a:r>
            <a:r>
              <a:rPr lang="et-EE" sz="1800" dirty="0"/>
              <a:t>komplektid on hiigelsuured. Funktsioonide näiteid:</a:t>
            </a:r>
          </a:p>
          <a:p>
            <a:pPr marL="0" indent="0">
              <a:buNone/>
            </a:pPr>
            <a:endParaRPr lang="et-EE" sz="1800" dirty="0"/>
          </a:p>
          <a:p>
            <a:r>
              <a:rPr lang="et-EE" sz="1800" dirty="0"/>
              <a:t>Trükkimine</a:t>
            </a:r>
          </a:p>
          <a:p>
            <a:r>
              <a:rPr lang="et-EE" sz="1800" dirty="0"/>
              <a:t>Faili kirjutamine</a:t>
            </a:r>
          </a:p>
          <a:p>
            <a:r>
              <a:rPr lang="et-EE" sz="1800" dirty="0"/>
              <a:t>Võrguühenduse avamine</a:t>
            </a:r>
          </a:p>
          <a:p>
            <a:r>
              <a:rPr lang="et-EE" sz="1800" dirty="0"/>
              <a:t>Ringi, joone vms asja joonistamine</a:t>
            </a:r>
          </a:p>
          <a:p>
            <a:pPr marL="0" indent="0">
              <a:buNone/>
            </a:pPr>
            <a:endParaRPr lang="et-EE" sz="1800" dirty="0"/>
          </a:p>
          <a:p>
            <a:pPr marL="0" indent="0">
              <a:buNone/>
            </a:pPr>
            <a:r>
              <a:rPr lang="et-EE" sz="1800" dirty="0"/>
              <a:t>Selliseid komponente levitatakse enamasti komplekti kompilaatorite </a:t>
            </a:r>
            <a:endParaRPr lang="et-EE" sz="1800" dirty="0" smtClean="0"/>
          </a:p>
          <a:p>
            <a:pPr marL="0" indent="0">
              <a:buNone/>
            </a:pPr>
            <a:r>
              <a:rPr lang="et-EE" sz="1800" dirty="0" smtClean="0"/>
              <a:t>ja </a:t>
            </a:r>
            <a:r>
              <a:rPr lang="et-EE" sz="1800" dirty="0"/>
              <a:t>muude tarkvara-arendusvahenditega ning nad on tüüpiliselt </a:t>
            </a:r>
            <a:endParaRPr lang="et-EE" sz="1800" dirty="0" smtClean="0"/>
          </a:p>
          <a:p>
            <a:pPr marL="0" indent="0">
              <a:buNone/>
            </a:pPr>
            <a:r>
              <a:rPr lang="et-EE" sz="1800" dirty="0" smtClean="0"/>
              <a:t>kasutatavad </a:t>
            </a:r>
            <a:r>
              <a:rPr lang="et-EE" sz="1800" dirty="0"/>
              <a:t>ainult selle konkreetse programmeerimiskeele </a:t>
            </a:r>
            <a:endParaRPr lang="et-EE" sz="1800" dirty="0" smtClean="0"/>
          </a:p>
          <a:p>
            <a:pPr marL="0" indent="0">
              <a:buNone/>
            </a:pPr>
            <a:r>
              <a:rPr lang="et-EE" sz="1800" dirty="0" smtClean="0"/>
              <a:t>ja </a:t>
            </a:r>
            <a:r>
              <a:rPr lang="et-EE" sz="1800" dirty="0"/>
              <a:t>arendusvahendi koosseisus. </a:t>
            </a:r>
          </a:p>
        </p:txBody>
      </p:sp>
    </p:spTree>
    <p:extLst>
      <p:ext uri="{BB962C8B-B14F-4D97-AF65-F5344CB8AC3E}">
        <p14:creationId xmlns:p14="http://schemas.microsoft.com/office/powerpoint/2010/main" val="61093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Standardteegid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t-EE" dirty="0"/>
              <a:t>Enamik keeli sisaldab suhteliselt piiratud võimalustega standardteeke. </a:t>
            </a:r>
          </a:p>
          <a:p>
            <a:endParaRPr lang="et-EE" dirty="0"/>
          </a:p>
          <a:p>
            <a:pPr marL="0" indent="0">
              <a:buNone/>
            </a:pPr>
            <a:r>
              <a:rPr lang="et-EE" dirty="0"/>
              <a:t>Näide:  C standardteek sisaldab stringtöötlust, </a:t>
            </a:r>
            <a:r>
              <a:rPr lang="et-EE" dirty="0" smtClean="0"/>
              <a:t>failitöötlust, trükkimist</a:t>
            </a:r>
            <a:r>
              <a:rPr lang="et-EE" dirty="0"/>
              <a:t>, veel paari analoogilist kategooriat. </a:t>
            </a:r>
          </a:p>
          <a:p>
            <a:endParaRPr lang="et-EE" dirty="0"/>
          </a:p>
          <a:p>
            <a:pPr marL="0" indent="0">
              <a:buNone/>
            </a:pPr>
            <a:r>
              <a:rPr lang="et-EE" dirty="0"/>
              <a:t>Reeglina on võimsad rakendusteegid (graafika, aknad, hiir, võrguühendused, paralleelprotsessid jne ...) ebastandardsed, piiratud teatud riistvara ja opsüsteemiga  (Windows, Linux, iOS, Android, ...)‏</a:t>
            </a:r>
          </a:p>
          <a:p>
            <a:endParaRPr lang="et-EE" dirty="0"/>
          </a:p>
          <a:p>
            <a:pPr marL="0" indent="0">
              <a:buNone/>
            </a:pPr>
            <a:r>
              <a:rPr lang="et-EE" dirty="0"/>
              <a:t>Erandina on Javal väga mahukas standardteek, </a:t>
            </a:r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mis </a:t>
            </a:r>
            <a:r>
              <a:rPr lang="et-EE" dirty="0"/>
              <a:t>samas porditud kõigile </a:t>
            </a:r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olulistele </a:t>
            </a:r>
            <a:r>
              <a:rPr lang="et-EE" dirty="0"/>
              <a:t>opsüsteemidele.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173834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Litsentsid ja vabavara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t-EE" dirty="0" smtClean="0"/>
              <a:t>Litsents on lihtsalt ühepoolne „võta-või-jäta“ leping, et kuidas tarkvara tohib kasutada.</a:t>
            </a:r>
          </a:p>
          <a:p>
            <a:r>
              <a:rPr lang="et-EE" dirty="0" smtClean="0"/>
              <a:t>Kommertslitsentsid on väga mitmekesised: igaüks kirjutab endale sobiva.</a:t>
            </a:r>
          </a:p>
          <a:p>
            <a:r>
              <a:rPr lang="et-EE" dirty="0" smtClean="0"/>
              <a:t>Vabavara on vahel dual-licenced: valid, kas kasutad piirangutega vabavarana või teistsuguste piirangutega kommertslitsentsiga.</a:t>
            </a:r>
          </a:p>
          <a:p>
            <a:r>
              <a:rPr lang="et-EE" dirty="0" smtClean="0"/>
              <a:t>Vabavaralitsentside hulgas on mitmed rohkem/vähem vabad kategooriad: vaata sissejuhatuseks</a:t>
            </a:r>
          </a:p>
          <a:p>
            <a:endParaRPr lang="et-EE" dirty="0"/>
          </a:p>
          <a:p>
            <a:pPr marL="0" indent="0">
              <a:buNone/>
            </a:pPr>
            <a:r>
              <a:rPr lang="et-EE" dirty="0"/>
              <a:t>https://www.gnu.org/licenses/license-list.html</a:t>
            </a:r>
          </a:p>
        </p:txBody>
      </p:sp>
    </p:spTree>
    <p:extLst>
      <p:ext uri="{BB962C8B-B14F-4D97-AF65-F5344CB8AC3E}">
        <p14:creationId xmlns:p14="http://schemas.microsoft.com/office/powerpoint/2010/main" val="3974602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701</Words>
  <Application>Microsoft Office PowerPoint</Application>
  <PresentationFormat>Widescreen</PresentationFormat>
  <Paragraphs>200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Bitstream Vera Sans</vt:lpstr>
      <vt:lpstr>Calibri</vt:lpstr>
      <vt:lpstr>Calibri Light</vt:lpstr>
      <vt:lpstr>msgothic</vt:lpstr>
      <vt:lpstr>Times New Roman</vt:lpstr>
      <vt:lpstr>Wingdings</vt:lpstr>
      <vt:lpstr>Office Theme</vt:lpstr>
      <vt:lpstr>  Tarkvara arhitektuur </vt:lpstr>
      <vt:lpstr>Mis on tarkvara arhitektuur</vt:lpstr>
      <vt:lpstr>Konkreetsemad küsimused näiteks</vt:lpstr>
      <vt:lpstr>Arhitektuuri peamine eesmärk: lihtsus</vt:lpstr>
      <vt:lpstr>Komponendid</vt:lpstr>
      <vt:lpstr>Raamistikud</vt:lpstr>
      <vt:lpstr>Teegid</vt:lpstr>
      <vt:lpstr>Standardteegid</vt:lpstr>
      <vt:lpstr>Litsentsid ja vabavara</vt:lpstr>
      <vt:lpstr>Mis muutub järjest olulisemaks</vt:lpstr>
      <vt:lpstr> Architecture I</vt:lpstr>
      <vt:lpstr> Architecture II</vt:lpstr>
      <vt:lpstr> Architecture II : similarities to I</vt:lpstr>
      <vt:lpstr> Architecture III</vt:lpstr>
      <vt:lpstr> Architecture III: some examples</vt:lpstr>
      <vt:lpstr> Architecture III: kill chain example</vt:lpstr>
      <vt:lpstr> Architecture III: kill chain example</vt:lpstr>
      <vt:lpstr> Architecture III: kill chain example</vt:lpstr>
      <vt:lpstr> Getting access and understanding?</vt:lpstr>
      <vt:lpstr> Architecture III revisited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Internetisüsteemide arhitektuurid ja P2P </dc:title>
  <dc:creator>Tanel Tammet</dc:creator>
  <cp:lastModifiedBy>Tanel Tammet</cp:lastModifiedBy>
  <cp:revision>13</cp:revision>
  <dcterms:created xsi:type="dcterms:W3CDTF">2018-12-03T14:00:05Z</dcterms:created>
  <dcterms:modified xsi:type="dcterms:W3CDTF">2019-01-21T11:49:32Z</dcterms:modified>
</cp:coreProperties>
</file>